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525" r:id="rId2"/>
    <p:sldId id="1349" r:id="rId3"/>
    <p:sldId id="1391" r:id="rId4"/>
    <p:sldId id="1392" r:id="rId5"/>
    <p:sldId id="1393" r:id="rId6"/>
    <p:sldId id="1394" r:id="rId7"/>
    <p:sldId id="1395" r:id="rId8"/>
    <p:sldId id="1397" r:id="rId9"/>
    <p:sldId id="1398" r:id="rId10"/>
    <p:sldId id="1399" r:id="rId11"/>
    <p:sldId id="1400" r:id="rId12"/>
    <p:sldId id="1401" r:id="rId13"/>
    <p:sldId id="1402" r:id="rId14"/>
    <p:sldId id="1403" r:id="rId15"/>
    <p:sldId id="1404" r:id="rId16"/>
    <p:sldId id="1405" r:id="rId17"/>
    <p:sldId id="1389" r:id="rId18"/>
    <p:sldId id="1351" r:id="rId19"/>
    <p:sldId id="1390" r:id="rId20"/>
  </p:sldIdLst>
  <p:sldSz cx="9144000" cy="5143500" type="screen16x9"/>
  <p:notesSz cx="6858000" cy="9144000"/>
  <p:defaultTextStyle>
    <a:defPPr>
      <a:defRPr lang="en-US"/>
    </a:defPPr>
    <a:lvl1pPr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1pPr>
    <a:lvl2pPr marL="4572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2pPr>
    <a:lvl3pPr marL="9144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3pPr>
    <a:lvl4pPr marL="13716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4pPr>
    <a:lvl5pPr marL="18288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5pPr>
    <a:lvl6pPr marL="22860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6pPr>
    <a:lvl7pPr marL="27432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7pPr>
    <a:lvl8pPr marL="32004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8pPr>
    <a:lvl9pPr marL="36576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a:srgbClr val="000000"/>
    <a:srgbClr val="C9FFEE"/>
    <a:srgbClr val="FFFF00"/>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6B6B65-BDF6-46F6-B9B2-4EE670146A48}" v="513" dt="2021-10-09T19:22:34.6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91" autoAdjust="0"/>
    <p:restoredTop sz="94684" autoAdjust="0"/>
  </p:normalViewPr>
  <p:slideViewPr>
    <p:cSldViewPr>
      <p:cViewPr varScale="1">
        <p:scale>
          <a:sx n="106" d="100"/>
          <a:sy n="106" d="100"/>
        </p:scale>
        <p:origin x="82" y="20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E66B6B65-BDF6-46F6-B9B2-4EE670146A48}"/>
    <pc:docChg chg="undo custSel addSld delSld modSld">
      <pc:chgData name="Ed Godfrey" userId="61aa7c48ee0e3db0" providerId="LiveId" clId="{E66B6B65-BDF6-46F6-B9B2-4EE670146A48}" dt="2021-10-09T19:23:53.956" v="811" actId="47"/>
      <pc:docMkLst>
        <pc:docMk/>
      </pc:docMkLst>
      <pc:sldChg chg="modSp mod">
        <pc:chgData name="Ed Godfrey" userId="61aa7c48ee0e3db0" providerId="LiveId" clId="{E66B6B65-BDF6-46F6-B9B2-4EE670146A48}" dt="2021-10-09T18:39:29.783" v="23" actId="6549"/>
        <pc:sldMkLst>
          <pc:docMk/>
          <pc:sldMk cId="0" sldId="525"/>
        </pc:sldMkLst>
        <pc:spChg chg="mod">
          <ac:chgData name="Ed Godfrey" userId="61aa7c48ee0e3db0" providerId="LiveId" clId="{E66B6B65-BDF6-46F6-B9B2-4EE670146A48}" dt="2021-10-09T18:39:29.783" v="23" actId="6549"/>
          <ac:spMkLst>
            <pc:docMk/>
            <pc:sldMk cId="0" sldId="525"/>
            <ac:spMk id="5" creationId="{2A15F6D3-56F6-4FB7-BE8C-FA1D4D651CED}"/>
          </ac:spMkLst>
        </pc:spChg>
        <pc:spChg chg="mod">
          <ac:chgData name="Ed Godfrey" userId="61aa7c48ee0e3db0" providerId="LiveId" clId="{E66B6B65-BDF6-46F6-B9B2-4EE670146A48}" dt="2021-10-09T18:39:24.268" v="10" actId="6549"/>
          <ac:spMkLst>
            <pc:docMk/>
            <pc:sldMk cId="0" sldId="525"/>
            <ac:spMk id="2050" creationId="{84185356-F473-4163-A17C-84BC2C14A278}"/>
          </ac:spMkLst>
        </pc:spChg>
      </pc:sldChg>
      <pc:sldChg chg="delSp modSp mod modAnim">
        <pc:chgData name="Ed Godfrey" userId="61aa7c48ee0e3db0" providerId="LiveId" clId="{E66B6B65-BDF6-46F6-B9B2-4EE670146A48}" dt="2021-10-09T18:43:27" v="119" actId="20577"/>
        <pc:sldMkLst>
          <pc:docMk/>
          <pc:sldMk cId="3925202446" sldId="1349"/>
        </pc:sldMkLst>
        <pc:spChg chg="del">
          <ac:chgData name="Ed Godfrey" userId="61aa7c48ee0e3db0" providerId="LiveId" clId="{E66B6B65-BDF6-46F6-B9B2-4EE670146A48}" dt="2021-10-09T18:39:59.703" v="43" actId="21"/>
          <ac:spMkLst>
            <pc:docMk/>
            <pc:sldMk cId="3925202446" sldId="1349"/>
            <ac:spMk id="3" creationId="{8913FC4B-4183-4672-AC6A-2532A43C0CC6}"/>
          </ac:spMkLst>
        </pc:spChg>
        <pc:spChg chg="mod">
          <ac:chgData name="Ed Godfrey" userId="61aa7c48ee0e3db0" providerId="LiveId" clId="{E66B6B65-BDF6-46F6-B9B2-4EE670146A48}" dt="2021-10-09T18:43:27" v="119" actId="20577"/>
          <ac:spMkLst>
            <pc:docMk/>
            <pc:sldMk cId="3925202446" sldId="1349"/>
            <ac:spMk id="4" creationId="{924EB84D-1B98-4501-8DB9-5D7D9DB1EDEA}"/>
          </ac:spMkLst>
        </pc:spChg>
        <pc:spChg chg="mod">
          <ac:chgData name="Ed Godfrey" userId="61aa7c48ee0e3db0" providerId="LiveId" clId="{E66B6B65-BDF6-46F6-B9B2-4EE670146A48}" dt="2021-10-09T18:39:54.173" v="42" actId="20577"/>
          <ac:spMkLst>
            <pc:docMk/>
            <pc:sldMk cId="3925202446" sldId="1349"/>
            <ac:spMk id="5123" creationId="{E18300FC-3653-4872-8E08-6A73A96457CA}"/>
          </ac:spMkLst>
        </pc:spChg>
      </pc:sldChg>
      <pc:sldChg chg="del">
        <pc:chgData name="Ed Godfrey" userId="61aa7c48ee0e3db0" providerId="LiveId" clId="{E66B6B65-BDF6-46F6-B9B2-4EE670146A48}" dt="2021-10-09T19:23:46.637" v="801" actId="47"/>
        <pc:sldMkLst>
          <pc:docMk/>
          <pc:sldMk cId="4132852890" sldId="1369"/>
        </pc:sldMkLst>
      </pc:sldChg>
      <pc:sldChg chg="del">
        <pc:chgData name="Ed Godfrey" userId="61aa7c48ee0e3db0" providerId="LiveId" clId="{E66B6B65-BDF6-46F6-B9B2-4EE670146A48}" dt="2021-10-09T19:23:48.141" v="802" actId="47"/>
        <pc:sldMkLst>
          <pc:docMk/>
          <pc:sldMk cId="3455000692" sldId="1377"/>
        </pc:sldMkLst>
      </pc:sldChg>
      <pc:sldChg chg="del">
        <pc:chgData name="Ed Godfrey" userId="61aa7c48ee0e3db0" providerId="LiveId" clId="{E66B6B65-BDF6-46F6-B9B2-4EE670146A48}" dt="2021-10-09T19:23:48.800" v="803" actId="47"/>
        <pc:sldMkLst>
          <pc:docMk/>
          <pc:sldMk cId="3334457832" sldId="1380"/>
        </pc:sldMkLst>
      </pc:sldChg>
      <pc:sldChg chg="del">
        <pc:chgData name="Ed Godfrey" userId="61aa7c48ee0e3db0" providerId="LiveId" clId="{E66B6B65-BDF6-46F6-B9B2-4EE670146A48}" dt="2021-10-09T19:23:49.273" v="804" actId="47"/>
        <pc:sldMkLst>
          <pc:docMk/>
          <pc:sldMk cId="483857237" sldId="1381"/>
        </pc:sldMkLst>
      </pc:sldChg>
      <pc:sldChg chg="del">
        <pc:chgData name="Ed Godfrey" userId="61aa7c48ee0e3db0" providerId="LiveId" clId="{E66B6B65-BDF6-46F6-B9B2-4EE670146A48}" dt="2021-10-09T19:23:49.655" v="805" actId="47"/>
        <pc:sldMkLst>
          <pc:docMk/>
          <pc:sldMk cId="2989546946" sldId="1382"/>
        </pc:sldMkLst>
      </pc:sldChg>
      <pc:sldChg chg="del">
        <pc:chgData name="Ed Godfrey" userId="61aa7c48ee0e3db0" providerId="LiveId" clId="{E66B6B65-BDF6-46F6-B9B2-4EE670146A48}" dt="2021-10-09T19:23:49.975" v="806" actId="47"/>
        <pc:sldMkLst>
          <pc:docMk/>
          <pc:sldMk cId="824897404" sldId="1383"/>
        </pc:sldMkLst>
      </pc:sldChg>
      <pc:sldChg chg="del">
        <pc:chgData name="Ed Godfrey" userId="61aa7c48ee0e3db0" providerId="LiveId" clId="{E66B6B65-BDF6-46F6-B9B2-4EE670146A48}" dt="2021-10-09T19:23:50.374" v="807" actId="47"/>
        <pc:sldMkLst>
          <pc:docMk/>
          <pc:sldMk cId="3559118237" sldId="1384"/>
        </pc:sldMkLst>
      </pc:sldChg>
      <pc:sldChg chg="del">
        <pc:chgData name="Ed Godfrey" userId="61aa7c48ee0e3db0" providerId="LiveId" clId="{E66B6B65-BDF6-46F6-B9B2-4EE670146A48}" dt="2021-10-09T19:23:50.799" v="808" actId="47"/>
        <pc:sldMkLst>
          <pc:docMk/>
          <pc:sldMk cId="4229249091" sldId="1385"/>
        </pc:sldMkLst>
      </pc:sldChg>
      <pc:sldChg chg="del">
        <pc:chgData name="Ed Godfrey" userId="61aa7c48ee0e3db0" providerId="LiveId" clId="{E66B6B65-BDF6-46F6-B9B2-4EE670146A48}" dt="2021-10-09T19:23:51.212" v="809" actId="47"/>
        <pc:sldMkLst>
          <pc:docMk/>
          <pc:sldMk cId="1068371761" sldId="1386"/>
        </pc:sldMkLst>
      </pc:sldChg>
      <pc:sldChg chg="del">
        <pc:chgData name="Ed Godfrey" userId="61aa7c48ee0e3db0" providerId="LiveId" clId="{E66B6B65-BDF6-46F6-B9B2-4EE670146A48}" dt="2021-10-09T19:23:52.716" v="810" actId="47"/>
        <pc:sldMkLst>
          <pc:docMk/>
          <pc:sldMk cId="482308897" sldId="1387"/>
        </pc:sldMkLst>
      </pc:sldChg>
      <pc:sldChg chg="del">
        <pc:chgData name="Ed Godfrey" userId="61aa7c48ee0e3db0" providerId="LiveId" clId="{E66B6B65-BDF6-46F6-B9B2-4EE670146A48}" dt="2021-10-09T19:23:53.956" v="811" actId="47"/>
        <pc:sldMkLst>
          <pc:docMk/>
          <pc:sldMk cId="158764117" sldId="1388"/>
        </pc:sldMkLst>
      </pc:sldChg>
      <pc:sldChg chg="modSp add modAnim">
        <pc:chgData name="Ed Godfrey" userId="61aa7c48ee0e3db0" providerId="LiveId" clId="{E66B6B65-BDF6-46F6-B9B2-4EE670146A48}" dt="2021-10-09T18:45:20.408" v="161"/>
        <pc:sldMkLst>
          <pc:docMk/>
          <pc:sldMk cId="177088853" sldId="1391"/>
        </pc:sldMkLst>
        <pc:spChg chg="mod">
          <ac:chgData name="Ed Godfrey" userId="61aa7c48ee0e3db0" providerId="LiveId" clId="{E66B6B65-BDF6-46F6-B9B2-4EE670146A48}" dt="2021-10-09T18:44:25.797" v="122" actId="255"/>
          <ac:spMkLst>
            <pc:docMk/>
            <pc:sldMk cId="177088853" sldId="1391"/>
            <ac:spMk id="4" creationId="{924EB84D-1B98-4501-8DB9-5D7D9DB1EDEA}"/>
          </ac:spMkLst>
        </pc:spChg>
      </pc:sldChg>
      <pc:sldChg chg="modSp add modAnim">
        <pc:chgData name="Ed Godfrey" userId="61aa7c48ee0e3db0" providerId="LiveId" clId="{E66B6B65-BDF6-46F6-B9B2-4EE670146A48}" dt="2021-10-09T18:48:40.783" v="189" actId="12"/>
        <pc:sldMkLst>
          <pc:docMk/>
          <pc:sldMk cId="1761031981" sldId="1392"/>
        </pc:sldMkLst>
        <pc:spChg chg="mod">
          <ac:chgData name="Ed Godfrey" userId="61aa7c48ee0e3db0" providerId="LiveId" clId="{E66B6B65-BDF6-46F6-B9B2-4EE670146A48}" dt="2021-10-09T18:48:40.783" v="189" actId="12"/>
          <ac:spMkLst>
            <pc:docMk/>
            <pc:sldMk cId="1761031981" sldId="1392"/>
            <ac:spMk id="4" creationId="{924EB84D-1B98-4501-8DB9-5D7D9DB1EDEA}"/>
          </ac:spMkLst>
        </pc:spChg>
      </pc:sldChg>
      <pc:sldChg chg="add">
        <pc:chgData name="Ed Godfrey" userId="61aa7c48ee0e3db0" providerId="LiveId" clId="{E66B6B65-BDF6-46F6-B9B2-4EE670146A48}" dt="2021-10-09T18:49:19.219" v="190"/>
        <pc:sldMkLst>
          <pc:docMk/>
          <pc:sldMk cId="1412626116" sldId="1393"/>
        </pc:sldMkLst>
      </pc:sldChg>
      <pc:sldChg chg="addSp delSp modSp add mod delAnim modAnim">
        <pc:chgData name="Ed Godfrey" userId="61aa7c48ee0e3db0" providerId="LiveId" clId="{E66B6B65-BDF6-46F6-B9B2-4EE670146A48}" dt="2021-10-09T18:52:25.243" v="210" actId="207"/>
        <pc:sldMkLst>
          <pc:docMk/>
          <pc:sldMk cId="1829770766" sldId="1394"/>
        </pc:sldMkLst>
        <pc:spChg chg="del">
          <ac:chgData name="Ed Godfrey" userId="61aa7c48ee0e3db0" providerId="LiveId" clId="{E66B6B65-BDF6-46F6-B9B2-4EE670146A48}" dt="2021-10-09T18:50:12.373" v="193" actId="21"/>
          <ac:spMkLst>
            <pc:docMk/>
            <pc:sldMk cId="1829770766" sldId="1394"/>
            <ac:spMk id="4" creationId="{924EB84D-1B98-4501-8DB9-5D7D9DB1EDEA}"/>
          </ac:spMkLst>
        </pc:spChg>
        <pc:graphicFrameChg chg="add mod modGraphic">
          <ac:chgData name="Ed Godfrey" userId="61aa7c48ee0e3db0" providerId="LiveId" clId="{E66B6B65-BDF6-46F6-B9B2-4EE670146A48}" dt="2021-10-09T18:52:25.243" v="210" actId="207"/>
          <ac:graphicFrameMkLst>
            <pc:docMk/>
            <pc:sldMk cId="1829770766" sldId="1394"/>
            <ac:graphicFrameMk id="5" creationId="{504220C6-E483-485C-8AEB-3BB0F34FCA9C}"/>
          </ac:graphicFrameMkLst>
        </pc:graphicFrameChg>
      </pc:sldChg>
      <pc:sldChg chg="modSp add mod modAnim">
        <pc:chgData name="Ed Godfrey" userId="61aa7c48ee0e3db0" providerId="LiveId" clId="{E66B6B65-BDF6-46F6-B9B2-4EE670146A48}" dt="2021-10-09T18:56:33.904" v="323"/>
        <pc:sldMkLst>
          <pc:docMk/>
          <pc:sldMk cId="79559173" sldId="1395"/>
        </pc:sldMkLst>
        <pc:spChg chg="mod">
          <ac:chgData name="Ed Godfrey" userId="61aa7c48ee0e3db0" providerId="LiveId" clId="{E66B6B65-BDF6-46F6-B9B2-4EE670146A48}" dt="2021-10-09T18:56:10.503" v="321" actId="1036"/>
          <ac:spMkLst>
            <pc:docMk/>
            <pc:sldMk cId="79559173" sldId="1395"/>
            <ac:spMk id="4" creationId="{924EB84D-1B98-4501-8DB9-5D7D9DB1EDEA}"/>
          </ac:spMkLst>
        </pc:spChg>
        <pc:spChg chg="mod">
          <ac:chgData name="Ed Godfrey" userId="61aa7c48ee0e3db0" providerId="LiveId" clId="{E66B6B65-BDF6-46F6-B9B2-4EE670146A48}" dt="2021-10-09T18:55:16.904" v="310" actId="14100"/>
          <ac:spMkLst>
            <pc:docMk/>
            <pc:sldMk cId="79559173" sldId="1395"/>
            <ac:spMk id="5123" creationId="{E18300FC-3653-4872-8E08-6A73A96457CA}"/>
          </ac:spMkLst>
        </pc:spChg>
      </pc:sldChg>
      <pc:sldChg chg="add del">
        <pc:chgData name="Ed Godfrey" userId="61aa7c48ee0e3db0" providerId="LiveId" clId="{E66B6B65-BDF6-46F6-B9B2-4EE670146A48}" dt="2021-10-09T19:23:45.948" v="800" actId="47"/>
        <pc:sldMkLst>
          <pc:docMk/>
          <pc:sldMk cId="3690680405" sldId="1396"/>
        </pc:sldMkLst>
      </pc:sldChg>
      <pc:sldChg chg="modSp add mod modAnim">
        <pc:chgData name="Ed Godfrey" userId="61aa7c48ee0e3db0" providerId="LiveId" clId="{E66B6B65-BDF6-46F6-B9B2-4EE670146A48}" dt="2021-10-09T18:58:55.391" v="350" actId="1035"/>
        <pc:sldMkLst>
          <pc:docMk/>
          <pc:sldMk cId="4193706234" sldId="1397"/>
        </pc:sldMkLst>
        <pc:spChg chg="mod">
          <ac:chgData name="Ed Godfrey" userId="61aa7c48ee0e3db0" providerId="LiveId" clId="{E66B6B65-BDF6-46F6-B9B2-4EE670146A48}" dt="2021-10-09T18:58:55.391" v="350" actId="1035"/>
          <ac:spMkLst>
            <pc:docMk/>
            <pc:sldMk cId="4193706234" sldId="1397"/>
            <ac:spMk id="4" creationId="{924EB84D-1B98-4501-8DB9-5D7D9DB1EDEA}"/>
          </ac:spMkLst>
        </pc:spChg>
        <pc:spChg chg="mod">
          <ac:chgData name="Ed Godfrey" userId="61aa7c48ee0e3db0" providerId="LiveId" clId="{E66B6B65-BDF6-46F6-B9B2-4EE670146A48}" dt="2021-10-09T18:58:36.082" v="345" actId="20577"/>
          <ac:spMkLst>
            <pc:docMk/>
            <pc:sldMk cId="4193706234" sldId="1397"/>
            <ac:spMk id="5123" creationId="{E18300FC-3653-4872-8E08-6A73A96457CA}"/>
          </ac:spMkLst>
        </pc:spChg>
      </pc:sldChg>
      <pc:sldChg chg="modSp add modAnim">
        <pc:chgData name="Ed Godfrey" userId="61aa7c48ee0e3db0" providerId="LiveId" clId="{E66B6B65-BDF6-46F6-B9B2-4EE670146A48}" dt="2021-10-09T19:07:17.394" v="444"/>
        <pc:sldMkLst>
          <pc:docMk/>
          <pc:sldMk cId="1632285225" sldId="1398"/>
        </pc:sldMkLst>
        <pc:spChg chg="mod">
          <ac:chgData name="Ed Godfrey" userId="61aa7c48ee0e3db0" providerId="LiveId" clId="{E66B6B65-BDF6-46F6-B9B2-4EE670146A48}" dt="2021-10-09T19:06:37.356" v="441" actId="113"/>
          <ac:spMkLst>
            <pc:docMk/>
            <pc:sldMk cId="1632285225" sldId="1398"/>
            <ac:spMk id="4" creationId="{924EB84D-1B98-4501-8DB9-5D7D9DB1EDEA}"/>
          </ac:spMkLst>
        </pc:spChg>
      </pc:sldChg>
      <pc:sldChg chg="addSp delSp modSp add mod delAnim modAnim">
        <pc:chgData name="Ed Godfrey" userId="61aa7c48ee0e3db0" providerId="LiveId" clId="{E66B6B65-BDF6-46F6-B9B2-4EE670146A48}" dt="2021-10-09T19:06:46.235" v="443" actId="113"/>
        <pc:sldMkLst>
          <pc:docMk/>
          <pc:sldMk cId="2507054491" sldId="1399"/>
        </pc:sldMkLst>
        <pc:spChg chg="add mod">
          <ac:chgData name="Ed Godfrey" userId="61aa7c48ee0e3db0" providerId="LiveId" clId="{E66B6B65-BDF6-46F6-B9B2-4EE670146A48}" dt="2021-10-09T19:06:46.235" v="443" actId="113"/>
          <ac:spMkLst>
            <pc:docMk/>
            <pc:sldMk cId="2507054491" sldId="1399"/>
            <ac:spMk id="2" creationId="{1B42A0B1-656C-457B-A8B3-4DB044688211}"/>
          </ac:spMkLst>
        </pc:spChg>
        <pc:spChg chg="del mod">
          <ac:chgData name="Ed Godfrey" userId="61aa7c48ee0e3db0" providerId="LiveId" clId="{E66B6B65-BDF6-46F6-B9B2-4EE670146A48}" dt="2021-10-09T19:04:29.659" v="409" actId="21"/>
          <ac:spMkLst>
            <pc:docMk/>
            <pc:sldMk cId="2507054491" sldId="1399"/>
            <ac:spMk id="4" creationId="{924EB84D-1B98-4501-8DB9-5D7D9DB1EDEA}"/>
          </ac:spMkLst>
        </pc:spChg>
      </pc:sldChg>
      <pc:sldChg chg="modSp add modAnim">
        <pc:chgData name="Ed Godfrey" userId="61aa7c48ee0e3db0" providerId="LiveId" clId="{E66B6B65-BDF6-46F6-B9B2-4EE670146A48}" dt="2021-10-09T19:08:50.488" v="488" actId="20577"/>
        <pc:sldMkLst>
          <pc:docMk/>
          <pc:sldMk cId="1090739545" sldId="1400"/>
        </pc:sldMkLst>
        <pc:spChg chg="mod">
          <ac:chgData name="Ed Godfrey" userId="61aa7c48ee0e3db0" providerId="LiveId" clId="{E66B6B65-BDF6-46F6-B9B2-4EE670146A48}" dt="2021-10-09T19:08:30.827" v="446"/>
          <ac:spMkLst>
            <pc:docMk/>
            <pc:sldMk cId="1090739545" sldId="1400"/>
            <ac:spMk id="2" creationId="{1B42A0B1-656C-457B-A8B3-4DB044688211}"/>
          </ac:spMkLst>
        </pc:spChg>
        <pc:spChg chg="mod">
          <ac:chgData name="Ed Godfrey" userId="61aa7c48ee0e3db0" providerId="LiveId" clId="{E66B6B65-BDF6-46F6-B9B2-4EE670146A48}" dt="2021-10-09T19:08:50.488" v="488" actId="20577"/>
          <ac:spMkLst>
            <pc:docMk/>
            <pc:sldMk cId="1090739545" sldId="1400"/>
            <ac:spMk id="5123" creationId="{E18300FC-3653-4872-8E08-6A73A96457CA}"/>
          </ac:spMkLst>
        </pc:spChg>
      </pc:sldChg>
      <pc:sldChg chg="modSp add modAnim">
        <pc:chgData name="Ed Godfrey" userId="61aa7c48ee0e3db0" providerId="LiveId" clId="{E66B6B65-BDF6-46F6-B9B2-4EE670146A48}" dt="2021-10-09T19:10:56.445" v="505"/>
        <pc:sldMkLst>
          <pc:docMk/>
          <pc:sldMk cId="1732994895" sldId="1401"/>
        </pc:sldMkLst>
        <pc:spChg chg="mod">
          <ac:chgData name="Ed Godfrey" userId="61aa7c48ee0e3db0" providerId="LiveId" clId="{E66B6B65-BDF6-46F6-B9B2-4EE670146A48}" dt="2021-10-09T19:10:45.896" v="504" actId="20577"/>
          <ac:spMkLst>
            <pc:docMk/>
            <pc:sldMk cId="1732994895" sldId="1401"/>
            <ac:spMk id="2" creationId="{1B42A0B1-656C-457B-A8B3-4DB044688211}"/>
          </ac:spMkLst>
        </pc:spChg>
      </pc:sldChg>
      <pc:sldChg chg="addSp modSp add mod modAnim">
        <pc:chgData name="Ed Godfrey" userId="61aa7c48ee0e3db0" providerId="LiveId" clId="{E66B6B65-BDF6-46F6-B9B2-4EE670146A48}" dt="2021-10-09T19:15:22.002" v="631"/>
        <pc:sldMkLst>
          <pc:docMk/>
          <pc:sldMk cId="1551799880" sldId="1402"/>
        </pc:sldMkLst>
        <pc:spChg chg="mod">
          <ac:chgData name="Ed Godfrey" userId="61aa7c48ee0e3db0" providerId="LiveId" clId="{E66B6B65-BDF6-46F6-B9B2-4EE670146A48}" dt="2021-10-09T19:13:21.884" v="544" actId="20577"/>
          <ac:spMkLst>
            <pc:docMk/>
            <pc:sldMk cId="1551799880" sldId="1402"/>
            <ac:spMk id="2" creationId="{1B42A0B1-656C-457B-A8B3-4DB044688211}"/>
          </ac:spMkLst>
        </pc:spChg>
        <pc:spChg chg="add mod">
          <ac:chgData name="Ed Godfrey" userId="61aa7c48ee0e3db0" providerId="LiveId" clId="{E66B6B65-BDF6-46F6-B9B2-4EE670146A48}" dt="2021-10-09T19:14:00.558" v="589" actId="20577"/>
          <ac:spMkLst>
            <pc:docMk/>
            <pc:sldMk cId="1551799880" sldId="1402"/>
            <ac:spMk id="4" creationId="{B4852EF4-74BF-4B28-827C-C455983067F0}"/>
          </ac:spMkLst>
        </pc:spChg>
        <pc:spChg chg="mod">
          <ac:chgData name="Ed Godfrey" userId="61aa7c48ee0e3db0" providerId="LiveId" clId="{E66B6B65-BDF6-46F6-B9B2-4EE670146A48}" dt="2021-10-09T19:12:50.554" v="535" actId="20577"/>
          <ac:spMkLst>
            <pc:docMk/>
            <pc:sldMk cId="1551799880" sldId="1402"/>
            <ac:spMk id="5123" creationId="{E18300FC-3653-4872-8E08-6A73A96457CA}"/>
          </ac:spMkLst>
        </pc:spChg>
      </pc:sldChg>
      <pc:sldChg chg="addSp modSp add mod modAnim">
        <pc:chgData name="Ed Godfrey" userId="61aa7c48ee0e3db0" providerId="LiveId" clId="{E66B6B65-BDF6-46F6-B9B2-4EE670146A48}" dt="2021-10-09T19:19:02.863" v="708"/>
        <pc:sldMkLst>
          <pc:docMk/>
          <pc:sldMk cId="1553505649" sldId="1403"/>
        </pc:sldMkLst>
        <pc:spChg chg="add mod">
          <ac:chgData name="Ed Godfrey" userId="61aa7c48ee0e3db0" providerId="LiveId" clId="{E66B6B65-BDF6-46F6-B9B2-4EE670146A48}" dt="2021-10-09T19:18:40.655" v="680" actId="20577"/>
          <ac:spMkLst>
            <pc:docMk/>
            <pc:sldMk cId="1553505649" sldId="1403"/>
            <ac:spMk id="2" creationId="{A654AEE3-ADE5-4D2D-8B17-0D98B89AEFA4}"/>
          </ac:spMkLst>
        </pc:spChg>
        <pc:spChg chg="mod">
          <ac:chgData name="Ed Godfrey" userId="61aa7c48ee0e3db0" providerId="LiveId" clId="{E66B6B65-BDF6-46F6-B9B2-4EE670146A48}" dt="2021-10-09T19:17:18.468" v="645" actId="115"/>
          <ac:spMkLst>
            <pc:docMk/>
            <pc:sldMk cId="1553505649" sldId="1403"/>
            <ac:spMk id="4" creationId="{924EB84D-1B98-4501-8DB9-5D7D9DB1EDEA}"/>
          </ac:spMkLst>
        </pc:spChg>
      </pc:sldChg>
      <pc:sldChg chg="addSp delSp modSp add mod delAnim modAnim">
        <pc:chgData name="Ed Godfrey" userId="61aa7c48ee0e3db0" providerId="LiveId" clId="{E66B6B65-BDF6-46F6-B9B2-4EE670146A48}" dt="2021-10-09T19:21:23.411" v="745" actId="6549"/>
        <pc:sldMkLst>
          <pc:docMk/>
          <pc:sldMk cId="3555031717" sldId="1404"/>
        </pc:sldMkLst>
        <pc:spChg chg="del">
          <ac:chgData name="Ed Godfrey" userId="61aa7c48ee0e3db0" providerId="LiveId" clId="{E66B6B65-BDF6-46F6-B9B2-4EE670146A48}" dt="2021-10-09T19:20:00.877" v="710" actId="21"/>
          <ac:spMkLst>
            <pc:docMk/>
            <pc:sldMk cId="3555031717" sldId="1404"/>
            <ac:spMk id="2" creationId="{A654AEE3-ADE5-4D2D-8B17-0D98B89AEFA4}"/>
          </ac:spMkLst>
        </pc:spChg>
        <pc:spChg chg="mod">
          <ac:chgData name="Ed Godfrey" userId="61aa7c48ee0e3db0" providerId="LiveId" clId="{E66B6B65-BDF6-46F6-B9B2-4EE670146A48}" dt="2021-10-09T19:20:35.920" v="725" actId="5793"/>
          <ac:spMkLst>
            <pc:docMk/>
            <pc:sldMk cId="3555031717" sldId="1404"/>
            <ac:spMk id="4" creationId="{924EB84D-1B98-4501-8DB9-5D7D9DB1EDEA}"/>
          </ac:spMkLst>
        </pc:spChg>
        <pc:spChg chg="add mod">
          <ac:chgData name="Ed Godfrey" userId="61aa7c48ee0e3db0" providerId="LiveId" clId="{E66B6B65-BDF6-46F6-B9B2-4EE670146A48}" dt="2021-10-09T19:21:23.411" v="745" actId="6549"/>
          <ac:spMkLst>
            <pc:docMk/>
            <pc:sldMk cId="3555031717" sldId="1404"/>
            <ac:spMk id="5" creationId="{92C96868-47EB-4E5A-B6DE-0DBC1A12BF27}"/>
          </ac:spMkLst>
        </pc:spChg>
      </pc:sldChg>
      <pc:sldChg chg="delSp modSp add mod delAnim modAnim">
        <pc:chgData name="Ed Godfrey" userId="61aa7c48ee0e3db0" providerId="LiveId" clId="{E66B6B65-BDF6-46F6-B9B2-4EE670146A48}" dt="2021-10-09T19:22:34.648" v="799" actId="6549"/>
        <pc:sldMkLst>
          <pc:docMk/>
          <pc:sldMk cId="4137323721" sldId="1405"/>
        </pc:sldMkLst>
        <pc:spChg chg="mod">
          <ac:chgData name="Ed Godfrey" userId="61aa7c48ee0e3db0" providerId="LiveId" clId="{E66B6B65-BDF6-46F6-B9B2-4EE670146A48}" dt="2021-10-09T19:22:34.648" v="799" actId="6549"/>
          <ac:spMkLst>
            <pc:docMk/>
            <pc:sldMk cId="4137323721" sldId="1405"/>
            <ac:spMk id="4" creationId="{924EB84D-1B98-4501-8DB9-5D7D9DB1EDEA}"/>
          </ac:spMkLst>
        </pc:spChg>
        <pc:spChg chg="del">
          <ac:chgData name="Ed Godfrey" userId="61aa7c48ee0e3db0" providerId="LiveId" clId="{E66B6B65-BDF6-46F6-B9B2-4EE670146A48}" dt="2021-10-09T19:21:54.883" v="747" actId="21"/>
          <ac:spMkLst>
            <pc:docMk/>
            <pc:sldMk cId="4137323721" sldId="1405"/>
            <ac:spMk id="5" creationId="{92C96868-47EB-4E5A-B6DE-0DBC1A12BF2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C4E74C8-E22E-4A82-AD83-50359C8A08C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a:extLst>
              <a:ext uri="{FF2B5EF4-FFF2-40B4-BE49-F238E27FC236}">
                <a16:creationId xmlns:a16="http://schemas.microsoft.com/office/drawing/2014/main" id="{61262F60-1824-44C2-8285-3DF4EC4088AA}"/>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2B2D5D09-3DCC-4E9B-85BB-143FF1973424}" type="datetimeFigureOut">
              <a:rPr lang="en-US"/>
              <a:pPr>
                <a:defRPr/>
              </a:pPr>
              <a:t>10/9/2021</a:t>
            </a:fld>
            <a:endParaRPr lang="en-US" dirty="0"/>
          </a:p>
        </p:txBody>
      </p:sp>
      <p:sp>
        <p:nvSpPr>
          <p:cNvPr id="4" name="Slide Image Placeholder 3">
            <a:extLst>
              <a:ext uri="{FF2B5EF4-FFF2-40B4-BE49-F238E27FC236}">
                <a16:creationId xmlns:a16="http://schemas.microsoft.com/office/drawing/2014/main" id="{DB748D9C-6634-4F53-A739-B3BA450595E6}"/>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42C0FEE5-C734-43C8-904C-384862DD4F1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C8CF74E-389A-4DD4-9083-3BE41850038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5E1D3CD7-4C37-48CC-B641-54A4A445BF2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F2BB932-4A26-4A43-B45A-A168018DF95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6F5D85D-3AFD-4880-BA12-A0832D6FEEB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3302936-2339-4FCB-9A98-EC2842F4ECD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C3A04EA-690D-4D61-8ED2-43546A852458}"/>
              </a:ext>
            </a:extLst>
          </p:cNvPr>
          <p:cNvSpPr>
            <a:spLocks noGrp="1" noChangeArrowheads="1"/>
          </p:cNvSpPr>
          <p:nvPr>
            <p:ph type="sldNum" sz="quarter" idx="12"/>
          </p:nvPr>
        </p:nvSpPr>
        <p:spPr>
          <a:ln/>
        </p:spPr>
        <p:txBody>
          <a:bodyPr/>
          <a:lstStyle>
            <a:lvl1pPr>
              <a:defRPr/>
            </a:lvl1pPr>
          </a:lstStyle>
          <a:p>
            <a:fld id="{2752B42F-208F-4560-B3B6-C99E28597703}" type="slidenum">
              <a:rPr lang="en-US" altLang="en-US"/>
              <a:pPr/>
              <a:t>‹#›</a:t>
            </a:fld>
            <a:endParaRPr lang="en-US" altLang="en-US"/>
          </a:p>
        </p:txBody>
      </p:sp>
    </p:spTree>
    <p:extLst>
      <p:ext uri="{BB962C8B-B14F-4D97-AF65-F5344CB8AC3E}">
        <p14:creationId xmlns:p14="http://schemas.microsoft.com/office/powerpoint/2010/main" val="2897958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D4A3948-8174-4164-A5D1-55CBB03FA3B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440130B-65B8-4795-8A10-F5BB8EBE0E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4ED1535-F415-4C18-9933-7A07FB8AFFC0}"/>
              </a:ext>
            </a:extLst>
          </p:cNvPr>
          <p:cNvSpPr>
            <a:spLocks noGrp="1" noChangeArrowheads="1"/>
          </p:cNvSpPr>
          <p:nvPr>
            <p:ph type="sldNum" sz="quarter" idx="12"/>
          </p:nvPr>
        </p:nvSpPr>
        <p:spPr>
          <a:ln/>
        </p:spPr>
        <p:txBody>
          <a:bodyPr/>
          <a:lstStyle>
            <a:lvl1pPr>
              <a:defRPr/>
            </a:lvl1pPr>
          </a:lstStyle>
          <a:p>
            <a:fld id="{049166E1-8C14-4882-82E5-E628071C7DB9}" type="slidenum">
              <a:rPr lang="en-US" altLang="en-US"/>
              <a:pPr/>
              <a:t>‹#›</a:t>
            </a:fld>
            <a:endParaRPr lang="en-US" altLang="en-US"/>
          </a:p>
        </p:txBody>
      </p:sp>
    </p:spTree>
    <p:extLst>
      <p:ext uri="{BB962C8B-B14F-4D97-AF65-F5344CB8AC3E}">
        <p14:creationId xmlns:p14="http://schemas.microsoft.com/office/powerpoint/2010/main" val="2513115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984287F-D338-4DAD-AA77-525373442B9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0C6426B-26A6-4359-A485-94BD92FBE4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206D8E2-04DD-4BA3-A867-416B065292BE}"/>
              </a:ext>
            </a:extLst>
          </p:cNvPr>
          <p:cNvSpPr>
            <a:spLocks noGrp="1" noChangeArrowheads="1"/>
          </p:cNvSpPr>
          <p:nvPr>
            <p:ph type="sldNum" sz="quarter" idx="12"/>
          </p:nvPr>
        </p:nvSpPr>
        <p:spPr>
          <a:ln/>
        </p:spPr>
        <p:txBody>
          <a:bodyPr/>
          <a:lstStyle>
            <a:lvl1pPr>
              <a:defRPr/>
            </a:lvl1pPr>
          </a:lstStyle>
          <a:p>
            <a:fld id="{325585B9-26C1-444D-B436-77EB1501C8C3}" type="slidenum">
              <a:rPr lang="en-US" altLang="en-US"/>
              <a:pPr/>
              <a:t>‹#›</a:t>
            </a:fld>
            <a:endParaRPr lang="en-US" altLang="en-US"/>
          </a:p>
        </p:txBody>
      </p:sp>
    </p:spTree>
    <p:extLst>
      <p:ext uri="{BB962C8B-B14F-4D97-AF65-F5344CB8AC3E}">
        <p14:creationId xmlns:p14="http://schemas.microsoft.com/office/powerpoint/2010/main" val="1444477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05F624-9677-4CB5-804F-55A34868B0E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CF8EC6D-F844-46E6-B790-9B7AFE562B5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5B46253-86BE-4181-96F8-E6F75AEC085C}"/>
              </a:ext>
            </a:extLst>
          </p:cNvPr>
          <p:cNvSpPr>
            <a:spLocks noGrp="1" noChangeArrowheads="1"/>
          </p:cNvSpPr>
          <p:nvPr>
            <p:ph type="sldNum" sz="quarter" idx="12"/>
          </p:nvPr>
        </p:nvSpPr>
        <p:spPr>
          <a:ln/>
        </p:spPr>
        <p:txBody>
          <a:bodyPr/>
          <a:lstStyle>
            <a:lvl1pPr>
              <a:defRPr/>
            </a:lvl1pPr>
          </a:lstStyle>
          <a:p>
            <a:fld id="{4796540A-03BD-40F3-A93F-AB3A83CE3DBC}" type="slidenum">
              <a:rPr lang="en-US" altLang="en-US"/>
              <a:pPr/>
              <a:t>‹#›</a:t>
            </a:fld>
            <a:endParaRPr lang="en-US" altLang="en-US"/>
          </a:p>
        </p:txBody>
      </p:sp>
    </p:spTree>
    <p:extLst>
      <p:ext uri="{BB962C8B-B14F-4D97-AF65-F5344CB8AC3E}">
        <p14:creationId xmlns:p14="http://schemas.microsoft.com/office/powerpoint/2010/main" val="3415254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2DD74BB-FA8E-41D7-AB94-4DB6F969EF3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3561C96-6A19-40D9-9F28-D819DBA755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A704AB8-2763-458F-9182-09477754F3E0}"/>
              </a:ext>
            </a:extLst>
          </p:cNvPr>
          <p:cNvSpPr>
            <a:spLocks noGrp="1" noChangeArrowheads="1"/>
          </p:cNvSpPr>
          <p:nvPr>
            <p:ph type="sldNum" sz="quarter" idx="12"/>
          </p:nvPr>
        </p:nvSpPr>
        <p:spPr>
          <a:ln/>
        </p:spPr>
        <p:txBody>
          <a:bodyPr/>
          <a:lstStyle>
            <a:lvl1pPr>
              <a:defRPr/>
            </a:lvl1pPr>
          </a:lstStyle>
          <a:p>
            <a:fld id="{6CBA88D4-F594-401B-A99B-909D2CAC4FA7}" type="slidenum">
              <a:rPr lang="en-US" altLang="en-US"/>
              <a:pPr/>
              <a:t>‹#›</a:t>
            </a:fld>
            <a:endParaRPr lang="en-US" altLang="en-US"/>
          </a:p>
        </p:txBody>
      </p:sp>
    </p:spTree>
    <p:extLst>
      <p:ext uri="{BB962C8B-B14F-4D97-AF65-F5344CB8AC3E}">
        <p14:creationId xmlns:p14="http://schemas.microsoft.com/office/powerpoint/2010/main" val="1995972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8E63E15-F84E-4B54-8307-7622C636F89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51EC5D5-75C1-49FF-9F91-ACDBB92E14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3F850F8-206F-47EC-A68C-7DE76374F56E}"/>
              </a:ext>
            </a:extLst>
          </p:cNvPr>
          <p:cNvSpPr>
            <a:spLocks noGrp="1" noChangeArrowheads="1"/>
          </p:cNvSpPr>
          <p:nvPr>
            <p:ph type="sldNum" sz="quarter" idx="12"/>
          </p:nvPr>
        </p:nvSpPr>
        <p:spPr>
          <a:ln/>
        </p:spPr>
        <p:txBody>
          <a:bodyPr/>
          <a:lstStyle>
            <a:lvl1pPr>
              <a:defRPr/>
            </a:lvl1pPr>
          </a:lstStyle>
          <a:p>
            <a:fld id="{9CF1AB55-1581-422C-AEA5-F3EEAF581D19}" type="slidenum">
              <a:rPr lang="en-US" altLang="en-US"/>
              <a:pPr/>
              <a:t>‹#›</a:t>
            </a:fld>
            <a:endParaRPr lang="en-US" altLang="en-US"/>
          </a:p>
        </p:txBody>
      </p:sp>
    </p:spTree>
    <p:extLst>
      <p:ext uri="{BB962C8B-B14F-4D97-AF65-F5344CB8AC3E}">
        <p14:creationId xmlns:p14="http://schemas.microsoft.com/office/powerpoint/2010/main" val="2437278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4A388A1-BD0A-4D34-B5EA-F61E6EB51F2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28F6503-5467-4E2B-8D14-E5656984BC7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23F79BC-9F8C-4B49-84C9-E6B89403A427}"/>
              </a:ext>
            </a:extLst>
          </p:cNvPr>
          <p:cNvSpPr>
            <a:spLocks noGrp="1" noChangeArrowheads="1"/>
          </p:cNvSpPr>
          <p:nvPr>
            <p:ph type="sldNum" sz="quarter" idx="12"/>
          </p:nvPr>
        </p:nvSpPr>
        <p:spPr>
          <a:ln/>
        </p:spPr>
        <p:txBody>
          <a:bodyPr/>
          <a:lstStyle>
            <a:lvl1pPr>
              <a:defRPr/>
            </a:lvl1pPr>
          </a:lstStyle>
          <a:p>
            <a:fld id="{CD83CF6F-22FE-4AB0-A758-A09AC08994D8}" type="slidenum">
              <a:rPr lang="en-US" altLang="en-US"/>
              <a:pPr/>
              <a:t>‹#›</a:t>
            </a:fld>
            <a:endParaRPr lang="en-US" altLang="en-US"/>
          </a:p>
        </p:txBody>
      </p:sp>
    </p:spTree>
    <p:extLst>
      <p:ext uri="{BB962C8B-B14F-4D97-AF65-F5344CB8AC3E}">
        <p14:creationId xmlns:p14="http://schemas.microsoft.com/office/powerpoint/2010/main" val="13418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9CAD9EB-1061-4620-8037-E4D84102C37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FB93D2C-D0B3-4715-B87D-182EB3CB3AE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BBAECC3-FED8-4B0A-A9E3-BD6C7EE86E20}"/>
              </a:ext>
            </a:extLst>
          </p:cNvPr>
          <p:cNvSpPr>
            <a:spLocks noGrp="1" noChangeArrowheads="1"/>
          </p:cNvSpPr>
          <p:nvPr>
            <p:ph type="sldNum" sz="quarter" idx="12"/>
          </p:nvPr>
        </p:nvSpPr>
        <p:spPr>
          <a:ln/>
        </p:spPr>
        <p:txBody>
          <a:bodyPr/>
          <a:lstStyle>
            <a:lvl1pPr>
              <a:defRPr/>
            </a:lvl1pPr>
          </a:lstStyle>
          <a:p>
            <a:fld id="{98D9241D-FABE-4511-99E9-7DCC69FED919}" type="slidenum">
              <a:rPr lang="en-US" altLang="en-US"/>
              <a:pPr/>
              <a:t>‹#›</a:t>
            </a:fld>
            <a:endParaRPr lang="en-US" altLang="en-US"/>
          </a:p>
        </p:txBody>
      </p:sp>
    </p:spTree>
    <p:extLst>
      <p:ext uri="{BB962C8B-B14F-4D97-AF65-F5344CB8AC3E}">
        <p14:creationId xmlns:p14="http://schemas.microsoft.com/office/powerpoint/2010/main" val="72585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4A42FC8-B939-4B50-84BC-D6AF745EB13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B899F68-16C2-4856-AB3A-F973E1E545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0057198-D054-44FD-AC42-F955FD8FA514}"/>
              </a:ext>
            </a:extLst>
          </p:cNvPr>
          <p:cNvSpPr>
            <a:spLocks noGrp="1" noChangeArrowheads="1"/>
          </p:cNvSpPr>
          <p:nvPr>
            <p:ph type="sldNum" sz="quarter" idx="12"/>
          </p:nvPr>
        </p:nvSpPr>
        <p:spPr>
          <a:ln/>
        </p:spPr>
        <p:txBody>
          <a:bodyPr/>
          <a:lstStyle>
            <a:lvl1pPr>
              <a:defRPr/>
            </a:lvl1pPr>
          </a:lstStyle>
          <a:p>
            <a:fld id="{86E40676-4A3A-410D-B59E-FB6863C06EC0}" type="slidenum">
              <a:rPr lang="en-US" altLang="en-US"/>
              <a:pPr/>
              <a:t>‹#›</a:t>
            </a:fld>
            <a:endParaRPr lang="en-US" altLang="en-US"/>
          </a:p>
        </p:txBody>
      </p:sp>
    </p:spTree>
    <p:extLst>
      <p:ext uri="{BB962C8B-B14F-4D97-AF65-F5344CB8AC3E}">
        <p14:creationId xmlns:p14="http://schemas.microsoft.com/office/powerpoint/2010/main" val="680240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A75D2B-0E11-4E75-B1C2-EC309F2E829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C3152C2-8A39-4DC7-8A5A-0476462AE4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0EC2EF3-A8F5-45F4-87B7-CCB02C29D631}"/>
              </a:ext>
            </a:extLst>
          </p:cNvPr>
          <p:cNvSpPr>
            <a:spLocks noGrp="1" noChangeArrowheads="1"/>
          </p:cNvSpPr>
          <p:nvPr>
            <p:ph type="sldNum" sz="quarter" idx="12"/>
          </p:nvPr>
        </p:nvSpPr>
        <p:spPr>
          <a:ln/>
        </p:spPr>
        <p:txBody>
          <a:bodyPr/>
          <a:lstStyle>
            <a:lvl1pPr>
              <a:defRPr/>
            </a:lvl1pPr>
          </a:lstStyle>
          <a:p>
            <a:fld id="{81737C62-1513-4617-AD09-6E514C35BC1B}" type="slidenum">
              <a:rPr lang="en-US" altLang="en-US"/>
              <a:pPr/>
              <a:t>‹#›</a:t>
            </a:fld>
            <a:endParaRPr lang="en-US" altLang="en-US"/>
          </a:p>
        </p:txBody>
      </p:sp>
    </p:spTree>
    <p:extLst>
      <p:ext uri="{BB962C8B-B14F-4D97-AF65-F5344CB8AC3E}">
        <p14:creationId xmlns:p14="http://schemas.microsoft.com/office/powerpoint/2010/main" val="212515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EA3DB95-39B4-42B4-B795-7C9E0C578E6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F177C51-7CD9-40E3-86CE-4A08C88A44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9B41C8B-2148-44AD-AB51-16F97E8670C8}"/>
              </a:ext>
            </a:extLst>
          </p:cNvPr>
          <p:cNvSpPr>
            <a:spLocks noGrp="1" noChangeArrowheads="1"/>
          </p:cNvSpPr>
          <p:nvPr>
            <p:ph type="sldNum" sz="quarter" idx="12"/>
          </p:nvPr>
        </p:nvSpPr>
        <p:spPr>
          <a:ln/>
        </p:spPr>
        <p:txBody>
          <a:bodyPr/>
          <a:lstStyle>
            <a:lvl1pPr>
              <a:defRPr/>
            </a:lvl1pPr>
          </a:lstStyle>
          <a:p>
            <a:fld id="{8C38BE54-8545-4954-8532-CBDABF662B64}" type="slidenum">
              <a:rPr lang="en-US" altLang="en-US"/>
              <a:pPr/>
              <a:t>‹#›</a:t>
            </a:fld>
            <a:endParaRPr lang="en-US" altLang="en-US"/>
          </a:p>
        </p:txBody>
      </p:sp>
    </p:spTree>
    <p:extLst>
      <p:ext uri="{BB962C8B-B14F-4D97-AF65-F5344CB8AC3E}">
        <p14:creationId xmlns:p14="http://schemas.microsoft.com/office/powerpoint/2010/main" val="2623629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8A0E4D9-4D96-490B-82A6-BF5CC85601D9}"/>
              </a:ext>
            </a:extLst>
          </p:cNvPr>
          <p:cNvSpPr>
            <a:spLocks noGrp="1" noChangeArrowheads="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5AA0367-744B-4217-91B9-1EB6E745B8A5}"/>
              </a:ext>
            </a:extLst>
          </p:cNvPr>
          <p:cNvSpPr>
            <a:spLocks noGrp="1" noChangeArrowheads="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9ADC5A1-24B1-4DAC-9543-0B2ADDE467E1}"/>
              </a:ext>
            </a:extLst>
          </p:cNvPr>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i="0">
                <a:solidFill>
                  <a:schemeClr val="tx1"/>
                </a:solidFill>
                <a:latin typeface="+mn-lt"/>
                <a:cs typeface="Arial" charset="0"/>
              </a:defRPr>
            </a:lvl1pPr>
          </a:lstStyle>
          <a:p>
            <a:pPr>
              <a:defRPr/>
            </a:pPr>
            <a:endParaRPr lang="en-US"/>
          </a:p>
        </p:txBody>
      </p:sp>
      <p:sp>
        <p:nvSpPr>
          <p:cNvPr id="1029" name="Rectangle 5">
            <a:extLst>
              <a:ext uri="{FF2B5EF4-FFF2-40B4-BE49-F238E27FC236}">
                <a16:creationId xmlns:a16="http://schemas.microsoft.com/office/drawing/2014/main" id="{D10116F1-CA76-48F9-A260-720DB87E502E}"/>
              </a:ext>
            </a:extLst>
          </p:cNvPr>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i="0">
                <a:solidFill>
                  <a:schemeClr val="tx1"/>
                </a:solidFill>
                <a:latin typeface="+mn-lt"/>
                <a:cs typeface="Arial" charset="0"/>
              </a:defRPr>
            </a:lvl1pPr>
          </a:lstStyle>
          <a:p>
            <a:pPr>
              <a:defRPr/>
            </a:pPr>
            <a:endParaRPr lang="en-US"/>
          </a:p>
        </p:txBody>
      </p:sp>
      <p:sp>
        <p:nvSpPr>
          <p:cNvPr id="1030" name="Rectangle 6">
            <a:extLst>
              <a:ext uri="{FF2B5EF4-FFF2-40B4-BE49-F238E27FC236}">
                <a16:creationId xmlns:a16="http://schemas.microsoft.com/office/drawing/2014/main" id="{7FC741A3-49E3-4491-963F-37FCA14ED2EC}"/>
              </a:ext>
            </a:extLst>
          </p:cNvPr>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i="0">
                <a:solidFill>
                  <a:schemeClr val="tx1"/>
                </a:solidFill>
                <a:latin typeface="Arial" panose="020B0604020202020204" pitchFamily="34" charset="0"/>
              </a:defRPr>
            </a:lvl1pPr>
          </a:lstStyle>
          <a:p>
            <a:fld id="{7B1A7453-CCBC-4C1F-8273-97094C959E5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BGRectangle">
            <a:extLst>
              <a:ext uri="{FF2B5EF4-FFF2-40B4-BE49-F238E27FC236}">
                <a16:creationId xmlns:a16="http://schemas.microsoft.com/office/drawing/2014/main" id="{44B42A97-2187-442B-BB48-39526296D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a:extLst>
              <a:ext uri="{FF2B5EF4-FFF2-40B4-BE49-F238E27FC236}">
                <a16:creationId xmlns:a16="http://schemas.microsoft.com/office/drawing/2014/main" id="{F40CA114-B78B-4E3B-A785-96745276B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342"/>
            <a:ext cx="9144000" cy="171415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050" name="Rectangle 2">
            <a:extLst>
              <a:ext uri="{FF2B5EF4-FFF2-40B4-BE49-F238E27FC236}">
                <a16:creationId xmlns:a16="http://schemas.microsoft.com/office/drawing/2014/main" id="{84185356-F473-4163-A17C-84BC2C14A278}"/>
              </a:ext>
            </a:extLst>
          </p:cNvPr>
          <p:cNvSpPr>
            <a:spLocks noGrp="1" noChangeArrowheads="1"/>
          </p:cNvSpPr>
          <p:nvPr>
            <p:ph type="title"/>
          </p:nvPr>
        </p:nvSpPr>
        <p:spPr>
          <a:xfrm>
            <a:off x="324852" y="3818821"/>
            <a:ext cx="5875644" cy="948441"/>
          </a:xfrm>
        </p:spPr>
        <p:txBody>
          <a:bodyPr vert="horz" lIns="91440" tIns="45720" rIns="91440" bIns="45720" rtlCol="0" anchor="ctr">
            <a:normAutofit/>
          </a:bodyPr>
          <a:lstStyle/>
          <a:p>
            <a:pPr algn="l" eaLnBrk="1" hangingPunct="1">
              <a:lnSpc>
                <a:spcPct val="90000"/>
              </a:lnSpc>
            </a:pPr>
            <a:r>
              <a:rPr lang="en-US" altLang="en-US" sz="2900" kern="1200" dirty="0">
                <a:solidFill>
                  <a:schemeClr val="tx1"/>
                </a:solidFill>
              </a:rPr>
              <a:t>What Dispensationalism is Not </a:t>
            </a:r>
            <a:br>
              <a:rPr lang="en-US" altLang="en-US" sz="2900" kern="1200" dirty="0">
                <a:solidFill>
                  <a:schemeClr val="tx1"/>
                </a:solidFill>
              </a:rPr>
            </a:br>
            <a:r>
              <a:rPr lang="en-US" altLang="en-US" sz="2000" i="1" kern="1200" dirty="0">
                <a:solidFill>
                  <a:schemeClr val="tx1"/>
                </a:solidFill>
              </a:rPr>
              <a:t>Futuristic Premillennialism </a:t>
            </a:r>
          </a:p>
        </p:txBody>
      </p:sp>
      <p:sp>
        <p:nvSpPr>
          <p:cNvPr id="75" name="!!Line">
            <a:extLst>
              <a:ext uri="{FF2B5EF4-FFF2-40B4-BE49-F238E27FC236}">
                <a16:creationId xmlns:a16="http://schemas.microsoft.com/office/drawing/2014/main" id="{1B1D834C-2707-49B0-A3CE-334D83DFF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88786" y="3950208"/>
            <a:ext cx="6858"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A15F6D3-56F6-4FB7-BE8C-FA1D4D651CED}"/>
              </a:ext>
            </a:extLst>
          </p:cNvPr>
          <p:cNvSpPr txBox="1"/>
          <p:nvPr/>
        </p:nvSpPr>
        <p:spPr>
          <a:xfrm>
            <a:off x="6400800" y="4095750"/>
            <a:ext cx="2653284" cy="338554"/>
          </a:xfrm>
          <a:prstGeom prst="rect">
            <a:avLst/>
          </a:prstGeom>
          <a:noFill/>
        </p:spPr>
        <p:txBody>
          <a:bodyPr wrap="square" rtlCol="0">
            <a:spAutoFit/>
          </a:bodyPr>
          <a:lstStyle/>
          <a:p>
            <a:pPr algn="r"/>
            <a:r>
              <a:rPr lang="en-US" sz="1600" b="0" i="0" dirty="0">
                <a:solidFill>
                  <a:schemeClr val="tx1"/>
                </a:solidFill>
                <a:latin typeface="Abadi" panose="020B0604020104020204" pitchFamily="34" charset="0"/>
              </a:rPr>
              <a:t>October 10, 2021</a:t>
            </a:r>
          </a:p>
        </p:txBody>
      </p:sp>
      <p:pic>
        <p:nvPicPr>
          <p:cNvPr id="4" name="Picture 3" descr="Text&#10;&#10;Description automatically generated">
            <a:extLst>
              <a:ext uri="{FF2B5EF4-FFF2-40B4-BE49-F238E27FC236}">
                <a16:creationId xmlns:a16="http://schemas.microsoft.com/office/drawing/2014/main" id="{A1239902-5231-46AC-8441-7D7B70A714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3442583"/>
          </a:xfrm>
          <a:prstGeom prst="rect">
            <a:avLst/>
          </a:prstGeom>
        </p:spPr>
      </p:pic>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304800" y="285750"/>
            <a:ext cx="8458199"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chemeClr val="accent2">
                    <a:lumMod val="20000"/>
                    <a:lumOff val="80000"/>
                  </a:schemeClr>
                </a:solidFill>
                <a:latin typeface="+mj-lt"/>
                <a:ea typeface="+mj-ea"/>
                <a:cs typeface="+mj-cs"/>
              </a:rPr>
              <a:t>What is Arminianism?</a:t>
            </a:r>
            <a:endParaRPr lang="en-US" altLang="en-US" sz="2400" i="0" kern="1200" dirty="0">
              <a:solidFill>
                <a:schemeClr val="accent2">
                  <a:lumMod val="20000"/>
                  <a:lumOff val="80000"/>
                </a:schemeClr>
              </a:solidFill>
              <a:latin typeface="+mj-lt"/>
              <a:ea typeface="+mj-ea"/>
              <a:cs typeface="+mj-cs"/>
            </a:endParaRPr>
          </a:p>
        </p:txBody>
      </p:sp>
      <p:sp>
        <p:nvSpPr>
          <p:cNvPr id="2" name="TextBox 1">
            <a:extLst>
              <a:ext uri="{FF2B5EF4-FFF2-40B4-BE49-F238E27FC236}">
                <a16:creationId xmlns:a16="http://schemas.microsoft.com/office/drawing/2014/main" id="{1B42A0B1-656C-457B-A8B3-4DB044688211}"/>
              </a:ext>
            </a:extLst>
          </p:cNvPr>
          <p:cNvSpPr txBox="1"/>
          <p:nvPr/>
        </p:nvSpPr>
        <p:spPr>
          <a:xfrm>
            <a:off x="381000" y="895350"/>
            <a:ext cx="8534400" cy="2308324"/>
          </a:xfrm>
          <a:prstGeom prst="rect">
            <a:avLst/>
          </a:prstGeom>
          <a:noFill/>
        </p:spPr>
        <p:txBody>
          <a:bodyPr wrap="square" rtlCol="0">
            <a:spAutoFit/>
          </a:bodyPr>
          <a:lstStyle/>
          <a:p>
            <a:pPr marL="514350" indent="-514350" algn="just">
              <a:buFont typeface="+mj-lt"/>
              <a:buAutoNum type="arabicPeriod" startAt="4"/>
            </a:pPr>
            <a:r>
              <a:rPr lang="en-US" altLang="en-US" sz="1800" i="0" dirty="0"/>
              <a:t>The Holy Spirit </a:t>
            </a:r>
            <a:r>
              <a:rPr lang="en-US" altLang="en-US" sz="1800" b="0" i="0" dirty="0"/>
              <a:t>can be effectually </a:t>
            </a:r>
            <a:r>
              <a:rPr lang="en-US" altLang="en-US" sz="1800" i="0" u="sng" dirty="0"/>
              <a:t>resisted</a:t>
            </a:r>
            <a:r>
              <a:rPr lang="en-US" altLang="en-US" sz="1800" b="0" i="0" dirty="0"/>
              <a:t> – The Spirit calls inwardly all those who are called outwardly by the gospel invitation; He does all that He can to bring every sinner to salvation.  But inasmuch as man is free, he can successfully resist the Spirit’s call.  The Spirit cannot regenerate the sinner until he believes.  God’s grace is not invincible; it can be, and often is resisted and thwarted by man.</a:t>
            </a:r>
          </a:p>
          <a:p>
            <a:pPr marL="514350" indent="-514350" algn="just">
              <a:buFont typeface="+mj-lt"/>
              <a:buAutoNum type="arabicPeriod" startAt="4"/>
            </a:pPr>
            <a:r>
              <a:rPr lang="en-US" altLang="en-US" sz="1800" i="0" dirty="0"/>
              <a:t>Falling</a:t>
            </a:r>
            <a:r>
              <a:rPr lang="en-US" altLang="en-US" sz="1800" b="0" i="0" dirty="0"/>
              <a:t> from </a:t>
            </a:r>
            <a:r>
              <a:rPr lang="en-US" altLang="en-US" sz="1800" i="0" u="sng" dirty="0"/>
              <a:t>grace</a:t>
            </a:r>
            <a:r>
              <a:rPr lang="en-US" altLang="en-US" sz="1800" b="0" i="0" dirty="0"/>
              <a:t> – those who believe and are truly saved can lose their salvation by failing to keep up with their faith.</a:t>
            </a:r>
          </a:p>
        </p:txBody>
      </p:sp>
    </p:spTree>
    <p:extLst>
      <p:ext uri="{BB962C8B-B14F-4D97-AF65-F5344CB8AC3E}">
        <p14:creationId xmlns:p14="http://schemas.microsoft.com/office/powerpoint/2010/main" val="2507054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304800" y="285750"/>
            <a:ext cx="8458199"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chemeClr val="accent2">
                    <a:lumMod val="20000"/>
                    <a:lumOff val="80000"/>
                  </a:schemeClr>
                </a:solidFill>
                <a:latin typeface="+mj-lt"/>
                <a:ea typeface="+mj-ea"/>
                <a:cs typeface="+mj-cs"/>
              </a:rPr>
              <a:t>How did the Church respond to Arminianism?</a:t>
            </a:r>
            <a:endParaRPr lang="en-US" altLang="en-US" sz="2400" i="0" kern="1200" dirty="0">
              <a:solidFill>
                <a:schemeClr val="accent2">
                  <a:lumMod val="20000"/>
                  <a:lumOff val="80000"/>
                </a:schemeClr>
              </a:solidFill>
              <a:latin typeface="+mj-lt"/>
              <a:ea typeface="+mj-ea"/>
              <a:cs typeface="+mj-cs"/>
            </a:endParaRPr>
          </a:p>
        </p:txBody>
      </p:sp>
      <p:sp>
        <p:nvSpPr>
          <p:cNvPr id="2" name="TextBox 1">
            <a:extLst>
              <a:ext uri="{FF2B5EF4-FFF2-40B4-BE49-F238E27FC236}">
                <a16:creationId xmlns:a16="http://schemas.microsoft.com/office/drawing/2014/main" id="{1B42A0B1-656C-457B-A8B3-4DB044688211}"/>
              </a:ext>
            </a:extLst>
          </p:cNvPr>
          <p:cNvSpPr txBox="1"/>
          <p:nvPr/>
        </p:nvSpPr>
        <p:spPr>
          <a:xfrm>
            <a:off x="381000" y="895350"/>
            <a:ext cx="8534400" cy="2031325"/>
          </a:xfrm>
          <a:prstGeom prst="rect">
            <a:avLst/>
          </a:prstGeom>
          <a:noFill/>
        </p:spPr>
        <p:txBody>
          <a:bodyPr wrap="square" rtlCol="0">
            <a:spAutoFit/>
          </a:bodyPr>
          <a:lstStyle/>
          <a:p>
            <a:pPr algn="just">
              <a:buFontTx/>
              <a:buNone/>
            </a:pPr>
            <a:r>
              <a:rPr lang="en-US" altLang="en-US" sz="1800" b="0" i="0" dirty="0"/>
              <a:t>These five articles of faith were examined by the Counsel of Dort in 1618-19 a gathering of pastors, theologians, and politicians.  This counsel held 154 sessions over a seven month period.  Failing to reconcile the Arminian teaching with the Word of God, they </a:t>
            </a:r>
            <a:r>
              <a:rPr lang="en-US" altLang="en-US" sz="1800" b="0" i="0" u="sng" dirty="0"/>
              <a:t>unanimously</a:t>
            </a:r>
            <a:r>
              <a:rPr lang="en-US" altLang="en-US" sz="1800" b="0" i="0" dirty="0"/>
              <a:t> rejected them.  They felt that a mere rejection was not sufficient and so composed five rebuttal statements that today have become known to us as the five points of Calvinism.  Many of you are familiar with these five points.</a:t>
            </a:r>
          </a:p>
        </p:txBody>
      </p:sp>
    </p:spTree>
    <p:extLst>
      <p:ext uri="{BB962C8B-B14F-4D97-AF65-F5344CB8AC3E}">
        <p14:creationId xmlns:p14="http://schemas.microsoft.com/office/powerpoint/2010/main" val="109073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304800" y="285750"/>
            <a:ext cx="8458199"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chemeClr val="accent2">
                    <a:lumMod val="20000"/>
                    <a:lumOff val="80000"/>
                  </a:schemeClr>
                </a:solidFill>
                <a:latin typeface="+mj-lt"/>
                <a:ea typeface="+mj-ea"/>
                <a:cs typeface="+mj-cs"/>
              </a:rPr>
              <a:t>How did the Church respond to Arminianism?</a:t>
            </a:r>
            <a:endParaRPr lang="en-US" altLang="en-US" sz="2400" i="0" kern="1200" dirty="0">
              <a:solidFill>
                <a:schemeClr val="accent2">
                  <a:lumMod val="20000"/>
                  <a:lumOff val="80000"/>
                </a:schemeClr>
              </a:solidFill>
              <a:latin typeface="+mj-lt"/>
              <a:ea typeface="+mj-ea"/>
              <a:cs typeface="+mj-cs"/>
            </a:endParaRPr>
          </a:p>
        </p:txBody>
      </p:sp>
      <p:sp>
        <p:nvSpPr>
          <p:cNvPr id="2" name="TextBox 1">
            <a:extLst>
              <a:ext uri="{FF2B5EF4-FFF2-40B4-BE49-F238E27FC236}">
                <a16:creationId xmlns:a16="http://schemas.microsoft.com/office/drawing/2014/main" id="{1B42A0B1-656C-457B-A8B3-4DB044688211}"/>
              </a:ext>
            </a:extLst>
          </p:cNvPr>
          <p:cNvSpPr txBox="1"/>
          <p:nvPr/>
        </p:nvSpPr>
        <p:spPr>
          <a:xfrm>
            <a:off x="381000" y="895350"/>
            <a:ext cx="8534400" cy="3693319"/>
          </a:xfrm>
          <a:prstGeom prst="rect">
            <a:avLst/>
          </a:prstGeom>
          <a:noFill/>
        </p:spPr>
        <p:txBody>
          <a:bodyPr wrap="square" rtlCol="0">
            <a:spAutoFit/>
          </a:bodyPr>
          <a:lstStyle/>
          <a:p>
            <a:pPr marL="342900" indent="-342900" algn="just">
              <a:buFont typeface="+mj-lt"/>
              <a:buAutoNum type="arabicPeriod"/>
            </a:pPr>
            <a:r>
              <a:rPr lang="en-US" altLang="en-US" sz="1800" i="0" dirty="0"/>
              <a:t>Total</a:t>
            </a:r>
            <a:r>
              <a:rPr lang="en-US" altLang="en-US" sz="1800" b="0" i="0" dirty="0"/>
              <a:t> </a:t>
            </a:r>
            <a:r>
              <a:rPr lang="en-US" altLang="en-US" sz="1800" i="0" u="sng" dirty="0"/>
              <a:t>depravity</a:t>
            </a:r>
            <a:r>
              <a:rPr lang="en-US" altLang="en-US" sz="1800" b="0" i="0" dirty="0"/>
              <a:t> (total inability) – Not that people are as bad as they can be – but rather that they are as bad off as can be in that nothing a person does is good enough to earn his standing before the holy God.</a:t>
            </a:r>
          </a:p>
          <a:p>
            <a:pPr marL="342900" indent="-342900" algn="just">
              <a:buFont typeface="+mj-lt"/>
              <a:buAutoNum type="arabicPeriod"/>
            </a:pPr>
            <a:r>
              <a:rPr lang="en-US" altLang="en-US" sz="1800" i="0" u="sng" dirty="0"/>
              <a:t>Unconditional</a:t>
            </a:r>
            <a:r>
              <a:rPr lang="en-US" altLang="en-US" sz="1800" b="0" i="0" dirty="0"/>
              <a:t> election – God elected some sinners to salvation of His own free will independent of anything the sinners would or would not do.</a:t>
            </a:r>
          </a:p>
          <a:p>
            <a:pPr marL="342900" indent="-342900" algn="just">
              <a:buFont typeface="+mj-lt"/>
              <a:buAutoNum type="arabicPeriod"/>
            </a:pPr>
            <a:r>
              <a:rPr lang="en-US" altLang="en-US" sz="1800" i="0" u="sng" dirty="0"/>
              <a:t>Limited</a:t>
            </a:r>
            <a:r>
              <a:rPr lang="en-US" altLang="en-US" sz="1800" b="0" i="0" dirty="0"/>
              <a:t> atonement</a:t>
            </a:r>
            <a:r>
              <a:rPr lang="en-US" altLang="en-US" sz="1800" i="0" dirty="0"/>
              <a:t>/</a:t>
            </a:r>
            <a:r>
              <a:rPr lang="en-US" altLang="en-US" sz="1800" i="0" u="sng" dirty="0"/>
              <a:t>Particular</a:t>
            </a:r>
            <a:r>
              <a:rPr lang="en-US" altLang="en-US" sz="1800" i="0" dirty="0"/>
              <a:t> </a:t>
            </a:r>
            <a:r>
              <a:rPr lang="en-US" altLang="en-US" sz="1800" b="0" i="0" dirty="0"/>
              <a:t>redemption – Christ died for the Church to save His people from their sins.</a:t>
            </a:r>
          </a:p>
          <a:p>
            <a:pPr marL="342900" indent="-342900" algn="just">
              <a:buFont typeface="+mj-lt"/>
              <a:buAutoNum type="arabicPeriod"/>
            </a:pPr>
            <a:r>
              <a:rPr lang="en-US" altLang="en-US" sz="1800" i="0" u="sng" dirty="0"/>
              <a:t>Irresistible</a:t>
            </a:r>
            <a:r>
              <a:rPr lang="en-US" altLang="en-US" sz="1800" b="0" i="0" dirty="0"/>
              <a:t> grace – The Holy Spirit irresistibly draws all the elect to Christ by grace through faith</a:t>
            </a:r>
            <a:r>
              <a:rPr lang="en-US" altLang="en-US" sz="1800" dirty="0"/>
              <a:t>.</a:t>
            </a:r>
          </a:p>
          <a:p>
            <a:pPr marL="342900" indent="-342900" algn="just">
              <a:buFont typeface="+mj-lt"/>
              <a:buAutoNum type="arabicPeriod"/>
            </a:pPr>
            <a:r>
              <a:rPr lang="en-US" altLang="en-US" sz="1800" i="0" u="sng" dirty="0"/>
              <a:t>Perseverance</a:t>
            </a:r>
            <a:r>
              <a:rPr lang="en-US" altLang="en-US" sz="1800" b="0" i="0" dirty="0"/>
              <a:t> of the Saints – All the elect will persevere to the end in faith and be glorified with Christ.</a:t>
            </a:r>
          </a:p>
          <a:p>
            <a:pPr marL="342900" indent="-342900" algn="just">
              <a:buFont typeface="+mj-lt"/>
              <a:buAutoNum type="arabicPeriod"/>
            </a:pPr>
            <a:endParaRPr lang="en-US" altLang="en-US" sz="1800" b="0" i="0" dirty="0"/>
          </a:p>
        </p:txBody>
      </p:sp>
    </p:spTree>
    <p:extLst>
      <p:ext uri="{BB962C8B-B14F-4D97-AF65-F5344CB8AC3E}">
        <p14:creationId xmlns:p14="http://schemas.microsoft.com/office/powerpoint/2010/main" val="1732994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304800" y="285750"/>
            <a:ext cx="8458199"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chemeClr val="accent2">
                    <a:lumMod val="20000"/>
                    <a:lumOff val="80000"/>
                  </a:schemeClr>
                </a:solidFill>
                <a:latin typeface="+mj-lt"/>
                <a:ea typeface="+mj-ea"/>
                <a:cs typeface="+mj-cs"/>
              </a:rPr>
              <a:t>John Feinberg</a:t>
            </a:r>
            <a:endParaRPr lang="en-US" altLang="en-US" sz="2400" i="0" kern="1200" dirty="0">
              <a:solidFill>
                <a:schemeClr val="accent2">
                  <a:lumMod val="20000"/>
                  <a:lumOff val="80000"/>
                </a:schemeClr>
              </a:solidFill>
              <a:latin typeface="+mj-lt"/>
              <a:ea typeface="+mj-ea"/>
              <a:cs typeface="+mj-cs"/>
            </a:endParaRPr>
          </a:p>
        </p:txBody>
      </p:sp>
      <p:sp>
        <p:nvSpPr>
          <p:cNvPr id="2" name="TextBox 1">
            <a:extLst>
              <a:ext uri="{FF2B5EF4-FFF2-40B4-BE49-F238E27FC236}">
                <a16:creationId xmlns:a16="http://schemas.microsoft.com/office/drawing/2014/main" id="{1B42A0B1-656C-457B-A8B3-4DB044688211}"/>
              </a:ext>
            </a:extLst>
          </p:cNvPr>
          <p:cNvSpPr txBox="1"/>
          <p:nvPr/>
        </p:nvSpPr>
        <p:spPr>
          <a:xfrm>
            <a:off x="381000" y="895350"/>
            <a:ext cx="8534400" cy="1200329"/>
          </a:xfrm>
          <a:prstGeom prst="rect">
            <a:avLst/>
          </a:prstGeom>
          <a:noFill/>
        </p:spPr>
        <p:txBody>
          <a:bodyPr wrap="square" rtlCol="0">
            <a:spAutoFit/>
          </a:bodyPr>
          <a:lstStyle/>
          <a:p>
            <a:pPr algn="just">
              <a:buFontTx/>
              <a:buNone/>
            </a:pPr>
            <a:r>
              <a:rPr lang="en-US" altLang="en-US" sz="1800" b="0" i="0" dirty="0"/>
              <a:t>“Neither Calvinism nor Arminianism is at the essence of dispensationalism…This matter is not at the essence of dispensationalism, because Calvinism and Arminianism are very important in regard to the concepts of God, man, sin, and salvation.” </a:t>
            </a:r>
          </a:p>
        </p:txBody>
      </p:sp>
      <p:sp>
        <p:nvSpPr>
          <p:cNvPr id="4" name="TextBox 3">
            <a:extLst>
              <a:ext uri="{FF2B5EF4-FFF2-40B4-BE49-F238E27FC236}">
                <a16:creationId xmlns:a16="http://schemas.microsoft.com/office/drawing/2014/main" id="{B4852EF4-74BF-4B28-827C-C455983067F0}"/>
              </a:ext>
            </a:extLst>
          </p:cNvPr>
          <p:cNvSpPr txBox="1"/>
          <p:nvPr/>
        </p:nvSpPr>
        <p:spPr>
          <a:xfrm>
            <a:off x="381000" y="2971621"/>
            <a:ext cx="8534400" cy="1754326"/>
          </a:xfrm>
          <a:prstGeom prst="rect">
            <a:avLst/>
          </a:prstGeom>
          <a:noFill/>
        </p:spPr>
        <p:txBody>
          <a:bodyPr wrap="square" rtlCol="0">
            <a:spAutoFit/>
          </a:bodyPr>
          <a:lstStyle/>
          <a:p>
            <a:pPr algn="just">
              <a:buFontTx/>
              <a:buNone/>
            </a:pPr>
            <a:r>
              <a:rPr lang="en-US" altLang="en-US" sz="1800" b="0" i="0" dirty="0"/>
              <a:t>Note: </a:t>
            </a:r>
          </a:p>
          <a:p>
            <a:pPr algn="just">
              <a:buFontTx/>
              <a:buNone/>
            </a:pPr>
            <a:r>
              <a:rPr lang="en-US" altLang="en-US" sz="1800" b="0" i="0" u="sng" dirty="0"/>
              <a:t>Arminianism</a:t>
            </a:r>
            <a:r>
              <a:rPr lang="en-US" altLang="en-US" sz="1800" b="0" i="0" dirty="0"/>
              <a:t> and </a:t>
            </a:r>
            <a:r>
              <a:rPr lang="en-US" altLang="en-US" sz="1800" b="0" i="0" u="sng" dirty="0"/>
              <a:t>Calvinism</a:t>
            </a:r>
            <a:r>
              <a:rPr lang="en-US" altLang="en-US" sz="1800" b="0" i="0" dirty="0"/>
              <a:t> are about how a person is saved.</a:t>
            </a:r>
          </a:p>
          <a:p>
            <a:pPr algn="just">
              <a:buFontTx/>
              <a:buNone/>
            </a:pPr>
            <a:endParaRPr lang="en-US" altLang="en-US" sz="1800" b="0" i="0" u="sng" dirty="0"/>
          </a:p>
          <a:p>
            <a:pPr algn="just">
              <a:buFontTx/>
              <a:buNone/>
            </a:pPr>
            <a:r>
              <a:rPr lang="en-US" altLang="en-US" sz="1800" b="0" i="0" u="sng" dirty="0"/>
              <a:t>Dispensationalism</a:t>
            </a:r>
            <a:r>
              <a:rPr lang="en-US" altLang="en-US" sz="1800" b="0" i="0" dirty="0"/>
              <a:t> is about how God promised to fulfill His plans and purposes for Israel and the Church.</a:t>
            </a:r>
          </a:p>
          <a:p>
            <a:pPr algn="just">
              <a:buFontTx/>
              <a:buNone/>
            </a:pPr>
            <a:endParaRPr lang="en-US" altLang="en-US" sz="1800" b="0" i="0" dirty="0"/>
          </a:p>
        </p:txBody>
      </p:sp>
    </p:spTree>
    <p:extLst>
      <p:ext uri="{BB962C8B-B14F-4D97-AF65-F5344CB8AC3E}">
        <p14:creationId xmlns:p14="http://schemas.microsoft.com/office/powerpoint/2010/main" val="155179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700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2000"/>
                                        <p:tgtEl>
                                          <p:spTgt spid="4">
                                            <p:txEl>
                                              <p:pRg st="0" end="0"/>
                                            </p:txEl>
                                          </p:spTgt>
                                        </p:tgtEl>
                                      </p:cBhvr>
                                    </p:animEffect>
                                  </p:childTnLst>
                                </p:cTn>
                              </p:par>
                            </p:childTnLst>
                          </p:cTn>
                        </p:par>
                        <p:par>
                          <p:cTn id="12" fill="hold">
                            <p:stCondLst>
                              <p:cond delay="11000"/>
                            </p:stCondLst>
                            <p:childTnLst>
                              <p:par>
                                <p:cTn id="13" presetID="10" presetClass="entr" presetSubtype="0" fill="hold" grpId="0" nodeType="afterEffect">
                                  <p:stCondLst>
                                    <p:cond delay="25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2000"/>
                                        <p:tgtEl>
                                          <p:spTgt spid="4">
                                            <p:txEl>
                                              <p:pRg st="1" end="1"/>
                                            </p:txEl>
                                          </p:spTgt>
                                        </p:tgtEl>
                                      </p:cBhvr>
                                    </p:animEffect>
                                  </p:childTnLst>
                                </p:cTn>
                              </p:par>
                            </p:childTnLst>
                          </p:cTn>
                        </p:par>
                        <p:par>
                          <p:cTn id="16" fill="hold">
                            <p:stCondLst>
                              <p:cond delay="13250"/>
                            </p:stCondLst>
                            <p:childTnLst>
                              <p:par>
                                <p:cTn id="17" presetID="10" presetClass="entr" presetSubtype="0" fill="hold" grpId="0" nodeType="afterEffect">
                                  <p:stCondLst>
                                    <p:cond delay="275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304800" y="285750"/>
            <a:ext cx="8458199"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chemeClr val="accent2">
                    <a:lumMod val="20000"/>
                    <a:lumOff val="80000"/>
                  </a:schemeClr>
                </a:solidFill>
                <a:latin typeface="+mj-lt"/>
                <a:ea typeface="+mj-ea"/>
                <a:cs typeface="+mj-cs"/>
              </a:rPr>
              <a:t>Five Myths (accusations) Concerning Dispensationalism</a:t>
            </a:r>
            <a:endParaRPr lang="en-US" altLang="en-US" sz="2400" i="0" kern="1200" dirty="0">
              <a:solidFill>
                <a:schemeClr val="accent2">
                  <a:lumMod val="20000"/>
                  <a:lumOff val="80000"/>
                </a:schemeClr>
              </a:solidFill>
              <a:latin typeface="+mj-lt"/>
              <a:ea typeface="+mj-ea"/>
              <a:cs typeface="+mj-cs"/>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381000" y="1038820"/>
            <a:ext cx="8636000" cy="1615827"/>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285750" indent="-285750" algn="just">
              <a:lnSpc>
                <a:spcPct val="150000"/>
              </a:lnSpc>
              <a:buFont typeface="Wingdings" panose="05000000000000000000" pitchFamily="2" charset="2"/>
              <a:buChar char="§"/>
            </a:pPr>
            <a:r>
              <a:rPr lang="en-US" altLang="en-US" sz="1800" dirty="0"/>
              <a:t>Myth 1:  Dispensationalism teaches </a:t>
            </a:r>
            <a:r>
              <a:rPr lang="en-US" altLang="en-US" sz="1800" u="sng" dirty="0"/>
              <a:t>multiple</a:t>
            </a:r>
            <a:r>
              <a:rPr lang="en-US" altLang="en-US" sz="1800" dirty="0"/>
              <a:t> ways of salvation</a:t>
            </a:r>
          </a:p>
          <a:p>
            <a:pPr marL="285750" indent="-285750" algn="just">
              <a:lnSpc>
                <a:spcPct val="150000"/>
              </a:lnSpc>
              <a:buFont typeface="Wingdings" panose="05000000000000000000" pitchFamily="2" charset="2"/>
              <a:buChar char="§"/>
            </a:pPr>
            <a:r>
              <a:rPr lang="en-US" altLang="en-US" sz="1800" dirty="0"/>
              <a:t>Myth 2: Dispensationalism is inherently </a:t>
            </a:r>
            <a:r>
              <a:rPr lang="en-US" altLang="en-US" sz="1800" u="sng" dirty="0"/>
              <a:t>Arminian</a:t>
            </a:r>
          </a:p>
          <a:p>
            <a:pPr marL="285750" indent="-285750" algn="just">
              <a:lnSpc>
                <a:spcPct val="150000"/>
              </a:lnSpc>
              <a:buFont typeface="Wingdings" panose="05000000000000000000" pitchFamily="2" charset="2"/>
              <a:buChar char="§"/>
            </a:pPr>
            <a:r>
              <a:rPr lang="en-US" altLang="en-US" sz="1800" dirty="0"/>
              <a:t>Myth 3: Dispensationalism is inherently </a:t>
            </a:r>
            <a:r>
              <a:rPr lang="en-US" altLang="en-US" sz="1800" u="sng" dirty="0"/>
              <a:t>Antinomian</a:t>
            </a:r>
          </a:p>
          <a:p>
            <a:pPr marL="285750" indent="-285750" algn="just">
              <a:buFont typeface="Wingdings" panose="05000000000000000000" pitchFamily="2" charset="2"/>
              <a:buChar char="§"/>
            </a:pPr>
            <a:endParaRPr lang="en-US" altLang="en-US" sz="1800" dirty="0"/>
          </a:p>
        </p:txBody>
      </p:sp>
      <p:sp>
        <p:nvSpPr>
          <p:cNvPr id="2" name="TextBox 1">
            <a:extLst>
              <a:ext uri="{FF2B5EF4-FFF2-40B4-BE49-F238E27FC236}">
                <a16:creationId xmlns:a16="http://schemas.microsoft.com/office/drawing/2014/main" id="{A654AEE3-ADE5-4D2D-8B17-0D98B89AEFA4}"/>
              </a:ext>
            </a:extLst>
          </p:cNvPr>
          <p:cNvSpPr txBox="1"/>
          <p:nvPr/>
        </p:nvSpPr>
        <p:spPr>
          <a:xfrm>
            <a:off x="457200" y="2343150"/>
            <a:ext cx="8559800" cy="1969770"/>
          </a:xfrm>
          <a:prstGeom prst="rect">
            <a:avLst/>
          </a:prstGeom>
          <a:noFill/>
        </p:spPr>
        <p:txBody>
          <a:bodyPr wrap="square" rtlCol="0">
            <a:spAutoFit/>
          </a:bodyPr>
          <a:lstStyle/>
          <a:p>
            <a:pPr algn="just"/>
            <a:r>
              <a:rPr lang="en-US" altLang="en-US" sz="1800" b="0" i="0" dirty="0"/>
              <a:t>“Antinomianism” [lit. “no law”] is the teaching that it is not necessary for Christians to </a:t>
            </a:r>
            <a:r>
              <a:rPr lang="en-US" altLang="en-US" sz="1800" i="0" u="sng" dirty="0"/>
              <a:t>preach</a:t>
            </a:r>
            <a:r>
              <a:rPr lang="en-US" altLang="en-US" sz="1800" b="0" i="0" dirty="0"/>
              <a:t> and/or </a:t>
            </a:r>
            <a:r>
              <a:rPr lang="en-US" altLang="en-US" sz="1800" i="0" u="sng" dirty="0"/>
              <a:t>obey</a:t>
            </a:r>
            <a:r>
              <a:rPr lang="en-US" altLang="en-US" sz="1800" b="0" i="0" dirty="0"/>
              <a:t> the </a:t>
            </a:r>
            <a:r>
              <a:rPr lang="en-US" altLang="en-US" sz="1800" i="0" u="sng" dirty="0"/>
              <a:t>moral</a:t>
            </a:r>
            <a:r>
              <a:rPr lang="en-US" altLang="en-US" sz="1800" b="0" i="0" dirty="0"/>
              <a:t> laws of God.  Many </a:t>
            </a:r>
            <a:r>
              <a:rPr lang="en-US" altLang="en-US" sz="1800" b="0" i="0" dirty="0" err="1"/>
              <a:t>nondispensationalists</a:t>
            </a:r>
            <a:r>
              <a:rPr lang="en-US" altLang="en-US" sz="1800" b="0" i="0" dirty="0"/>
              <a:t> believe that dispensationalists teach that converted Christian persons can (not may) live and sin throughout their post-conversion lives with no threat to their eternal destiny.</a:t>
            </a:r>
          </a:p>
          <a:p>
            <a:endParaRPr lang="en-US" dirty="0"/>
          </a:p>
        </p:txBody>
      </p:sp>
    </p:spTree>
    <p:extLst>
      <p:ext uri="{BB962C8B-B14F-4D97-AF65-F5344CB8AC3E}">
        <p14:creationId xmlns:p14="http://schemas.microsoft.com/office/powerpoint/2010/main" val="1553505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2000"/>
                                        <p:tgtEl>
                                          <p:spTgt spid="4">
                                            <p:txEl>
                                              <p:pRg st="2" end="2"/>
                                            </p:txEl>
                                          </p:spTgt>
                                        </p:tgtEl>
                                      </p:cBhvr>
                                    </p:animEffect>
                                  </p:childTnLst>
                                </p:cTn>
                              </p:par>
                            </p:childTnLst>
                          </p:cTn>
                        </p:par>
                        <p:par>
                          <p:cTn id="8" fill="hold">
                            <p:stCondLst>
                              <p:cond delay="2250"/>
                            </p:stCondLst>
                            <p:childTnLst>
                              <p:par>
                                <p:cTn id="9" presetID="10" presetClass="entr" presetSubtype="0" fill="hold" grpId="0" nodeType="afterEffect">
                                  <p:stCondLst>
                                    <p:cond delay="3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3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304800" y="285750"/>
            <a:ext cx="8458199"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chemeClr val="accent2">
                    <a:lumMod val="20000"/>
                    <a:lumOff val="80000"/>
                  </a:schemeClr>
                </a:solidFill>
                <a:latin typeface="+mj-lt"/>
                <a:ea typeface="+mj-ea"/>
                <a:cs typeface="+mj-cs"/>
              </a:rPr>
              <a:t>Five Myths (accusations) Concerning Dispensationalism</a:t>
            </a:r>
            <a:endParaRPr lang="en-US" altLang="en-US" sz="2400" i="0" kern="1200" dirty="0">
              <a:solidFill>
                <a:schemeClr val="accent2">
                  <a:lumMod val="20000"/>
                  <a:lumOff val="80000"/>
                </a:schemeClr>
              </a:solidFill>
              <a:latin typeface="+mj-lt"/>
              <a:ea typeface="+mj-ea"/>
              <a:cs typeface="+mj-cs"/>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381000" y="1038820"/>
            <a:ext cx="8636000" cy="2446824"/>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285750" indent="-285750" algn="just">
              <a:lnSpc>
                <a:spcPct val="150000"/>
              </a:lnSpc>
              <a:buFont typeface="Wingdings" panose="05000000000000000000" pitchFamily="2" charset="2"/>
              <a:buChar char="§"/>
            </a:pPr>
            <a:r>
              <a:rPr lang="en-US" altLang="en-US" sz="1800" dirty="0"/>
              <a:t>Myth 1:  Dispensationalism teaches </a:t>
            </a:r>
            <a:r>
              <a:rPr lang="en-US" altLang="en-US" sz="1800" u="sng" dirty="0"/>
              <a:t>multiple</a:t>
            </a:r>
            <a:r>
              <a:rPr lang="en-US" altLang="en-US" sz="1800" dirty="0"/>
              <a:t> ways of salvation</a:t>
            </a:r>
          </a:p>
          <a:p>
            <a:pPr marL="285750" indent="-285750" algn="just">
              <a:lnSpc>
                <a:spcPct val="150000"/>
              </a:lnSpc>
              <a:buFont typeface="Wingdings" panose="05000000000000000000" pitchFamily="2" charset="2"/>
              <a:buChar char="§"/>
            </a:pPr>
            <a:r>
              <a:rPr lang="en-US" altLang="en-US" sz="1800" dirty="0"/>
              <a:t>Myth 2: Dispensationalism is inherently </a:t>
            </a:r>
            <a:r>
              <a:rPr lang="en-US" altLang="en-US" sz="1800" u="sng" dirty="0"/>
              <a:t>Arminian</a:t>
            </a:r>
          </a:p>
          <a:p>
            <a:pPr marL="285750" indent="-285750" algn="just">
              <a:lnSpc>
                <a:spcPct val="150000"/>
              </a:lnSpc>
              <a:buFont typeface="Wingdings" panose="05000000000000000000" pitchFamily="2" charset="2"/>
              <a:buChar char="§"/>
            </a:pPr>
            <a:r>
              <a:rPr lang="en-US" altLang="en-US" sz="1800" dirty="0"/>
              <a:t>Myth 3: Dispensationalism is inherently </a:t>
            </a:r>
            <a:r>
              <a:rPr lang="en-US" altLang="en-US" sz="1800" u="sng" dirty="0"/>
              <a:t>Antinomian</a:t>
            </a:r>
          </a:p>
          <a:p>
            <a:pPr marL="285750" indent="-285750" algn="just">
              <a:lnSpc>
                <a:spcPct val="150000"/>
              </a:lnSpc>
              <a:buFont typeface="Wingdings" panose="05000000000000000000" pitchFamily="2" charset="2"/>
              <a:buChar char="§"/>
            </a:pPr>
            <a:r>
              <a:rPr lang="en-US" altLang="en-US" sz="1800" dirty="0"/>
              <a:t>Myth 4: Dispensationalism leads to </a:t>
            </a:r>
            <a:r>
              <a:rPr lang="en-US" altLang="en-US" sz="1800" u="sng" dirty="0"/>
              <a:t>non-Lordship</a:t>
            </a:r>
            <a:r>
              <a:rPr lang="en-US" altLang="en-US" sz="1800" dirty="0"/>
              <a:t> salvation</a:t>
            </a:r>
            <a:endParaRPr lang="en-US" altLang="en-US" sz="1800" u="sng" dirty="0"/>
          </a:p>
          <a:p>
            <a:pPr algn="just">
              <a:lnSpc>
                <a:spcPct val="150000"/>
              </a:lnSpc>
            </a:pPr>
            <a:endParaRPr lang="en-US" altLang="en-US" sz="1800" u="sng" dirty="0"/>
          </a:p>
          <a:p>
            <a:pPr marL="285750" indent="-285750" algn="just">
              <a:buFont typeface="Wingdings" panose="05000000000000000000" pitchFamily="2" charset="2"/>
              <a:buChar char="§"/>
            </a:pPr>
            <a:endParaRPr lang="en-US" altLang="en-US" sz="1800" dirty="0"/>
          </a:p>
        </p:txBody>
      </p:sp>
      <p:sp>
        <p:nvSpPr>
          <p:cNvPr id="5" name="TextBox 4">
            <a:extLst>
              <a:ext uri="{FF2B5EF4-FFF2-40B4-BE49-F238E27FC236}">
                <a16:creationId xmlns:a16="http://schemas.microsoft.com/office/drawing/2014/main" id="{92C96868-47EB-4E5A-B6DE-0DBC1A12BF27}"/>
              </a:ext>
            </a:extLst>
          </p:cNvPr>
          <p:cNvSpPr txBox="1"/>
          <p:nvPr/>
        </p:nvSpPr>
        <p:spPr>
          <a:xfrm>
            <a:off x="457200" y="2735580"/>
            <a:ext cx="8559800" cy="1200329"/>
          </a:xfrm>
          <a:prstGeom prst="rect">
            <a:avLst/>
          </a:prstGeom>
          <a:noFill/>
        </p:spPr>
        <p:txBody>
          <a:bodyPr wrap="square" rtlCol="0">
            <a:spAutoFit/>
          </a:bodyPr>
          <a:lstStyle/>
          <a:p>
            <a:pPr algn="just">
              <a:buFontTx/>
              <a:buNone/>
            </a:pPr>
            <a:r>
              <a:rPr lang="en-US" altLang="en-US" sz="1800" b="0" i="0" dirty="0"/>
              <a:t>Non-Lordship theology is characterized by the beliefs that </a:t>
            </a:r>
            <a:r>
              <a:rPr lang="en-US" altLang="en-US" sz="1800" i="0" u="sng" dirty="0"/>
              <a:t>repentance</a:t>
            </a:r>
            <a:r>
              <a:rPr lang="en-US" altLang="en-US" sz="1800" b="0" i="0" dirty="0"/>
              <a:t> and surrender of one’s life to the Lordship of Christ are not necessary for salvation to occur.  In other words, a person may receive Jesus as Savior, but does not have to receive Him as Lord.  </a:t>
            </a:r>
            <a:endParaRPr lang="en-US" dirty="0"/>
          </a:p>
        </p:txBody>
      </p:sp>
    </p:spTree>
    <p:extLst>
      <p:ext uri="{BB962C8B-B14F-4D97-AF65-F5344CB8AC3E}">
        <p14:creationId xmlns:p14="http://schemas.microsoft.com/office/powerpoint/2010/main" val="355503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2000"/>
                                        <p:tgtEl>
                                          <p:spTgt spid="4">
                                            <p:txEl>
                                              <p:pRg st="3" end="3"/>
                                            </p:txEl>
                                          </p:spTgt>
                                        </p:tgtEl>
                                      </p:cBhvr>
                                    </p:animEffect>
                                  </p:childTnLst>
                                </p:cTn>
                              </p:par>
                            </p:childTnLst>
                          </p:cTn>
                        </p:par>
                        <p:par>
                          <p:cTn id="8" fill="hold">
                            <p:stCondLst>
                              <p:cond delay="2250"/>
                            </p:stCondLst>
                            <p:childTnLst>
                              <p:par>
                                <p:cTn id="9" presetID="10" presetClass="entr" presetSubtype="0" fill="hold" grpId="0" nodeType="afterEffect">
                                  <p:stCondLst>
                                    <p:cond delay="37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3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304800" y="285750"/>
            <a:ext cx="8458199"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chemeClr val="accent2">
                    <a:lumMod val="20000"/>
                    <a:lumOff val="80000"/>
                  </a:schemeClr>
                </a:solidFill>
                <a:latin typeface="+mj-lt"/>
                <a:ea typeface="+mj-ea"/>
                <a:cs typeface="+mj-cs"/>
              </a:rPr>
              <a:t>Five Myths (accusations) Concerning Dispensationalism</a:t>
            </a:r>
            <a:endParaRPr lang="en-US" altLang="en-US" sz="2400" i="0" kern="1200" dirty="0">
              <a:solidFill>
                <a:schemeClr val="accent2">
                  <a:lumMod val="20000"/>
                  <a:lumOff val="80000"/>
                </a:schemeClr>
              </a:solidFill>
              <a:latin typeface="+mj-lt"/>
              <a:ea typeface="+mj-ea"/>
              <a:cs typeface="+mj-cs"/>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381000" y="1038820"/>
            <a:ext cx="8636000" cy="3277820"/>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285750" indent="-285750" algn="just">
              <a:lnSpc>
                <a:spcPct val="150000"/>
              </a:lnSpc>
              <a:buFont typeface="Wingdings" panose="05000000000000000000" pitchFamily="2" charset="2"/>
              <a:buChar char="§"/>
            </a:pPr>
            <a:r>
              <a:rPr lang="en-US" altLang="en-US" sz="1800" dirty="0"/>
              <a:t>Myth 1:  Dispensationalism teaches </a:t>
            </a:r>
            <a:r>
              <a:rPr lang="en-US" altLang="en-US" sz="1800" u="sng" dirty="0"/>
              <a:t>multiple</a:t>
            </a:r>
            <a:r>
              <a:rPr lang="en-US" altLang="en-US" sz="1800" dirty="0"/>
              <a:t> ways of salvation</a:t>
            </a:r>
          </a:p>
          <a:p>
            <a:pPr marL="285750" indent="-285750" algn="just">
              <a:lnSpc>
                <a:spcPct val="150000"/>
              </a:lnSpc>
              <a:buFont typeface="Wingdings" panose="05000000000000000000" pitchFamily="2" charset="2"/>
              <a:buChar char="§"/>
            </a:pPr>
            <a:r>
              <a:rPr lang="en-US" altLang="en-US" sz="1800" dirty="0"/>
              <a:t>Myth 2: Dispensationalism is inherently </a:t>
            </a:r>
            <a:r>
              <a:rPr lang="en-US" altLang="en-US" sz="1800" u="sng" dirty="0"/>
              <a:t>Arminian</a:t>
            </a:r>
          </a:p>
          <a:p>
            <a:pPr marL="285750" indent="-285750" algn="just">
              <a:lnSpc>
                <a:spcPct val="150000"/>
              </a:lnSpc>
              <a:buFont typeface="Wingdings" panose="05000000000000000000" pitchFamily="2" charset="2"/>
              <a:buChar char="§"/>
            </a:pPr>
            <a:r>
              <a:rPr lang="en-US" altLang="en-US" sz="1800" dirty="0"/>
              <a:t>Myth 3: Dispensationalism is inherently </a:t>
            </a:r>
            <a:r>
              <a:rPr lang="en-US" altLang="en-US" sz="1800" u="sng" dirty="0"/>
              <a:t>Antinomian</a:t>
            </a:r>
          </a:p>
          <a:p>
            <a:pPr marL="285750" indent="-285750" algn="just">
              <a:lnSpc>
                <a:spcPct val="150000"/>
              </a:lnSpc>
              <a:buFont typeface="Wingdings" panose="05000000000000000000" pitchFamily="2" charset="2"/>
              <a:buChar char="§"/>
            </a:pPr>
            <a:r>
              <a:rPr lang="en-US" altLang="en-US" sz="1800" dirty="0"/>
              <a:t>Myth 4: Dispensationalism leads to </a:t>
            </a:r>
            <a:r>
              <a:rPr lang="en-US" altLang="en-US" sz="1800" u="sng" dirty="0"/>
              <a:t>non-Lordship</a:t>
            </a:r>
            <a:r>
              <a:rPr lang="en-US" altLang="en-US" sz="1800" dirty="0"/>
              <a:t> salvation</a:t>
            </a:r>
          </a:p>
          <a:p>
            <a:pPr marL="285750" indent="-285750" algn="just">
              <a:lnSpc>
                <a:spcPct val="150000"/>
              </a:lnSpc>
              <a:buFont typeface="Wingdings" panose="05000000000000000000" pitchFamily="2" charset="2"/>
              <a:buChar char="§"/>
            </a:pPr>
            <a:r>
              <a:rPr lang="en-US" altLang="en-US" sz="1800" dirty="0"/>
              <a:t>Myth 5: Dispensationalism primarily about seven dispensations.</a:t>
            </a:r>
            <a:endParaRPr lang="en-US" altLang="en-US" sz="1800" u="sng" dirty="0"/>
          </a:p>
          <a:p>
            <a:pPr marL="285750" indent="-285750" algn="just">
              <a:lnSpc>
                <a:spcPct val="150000"/>
              </a:lnSpc>
              <a:buFont typeface="Wingdings" panose="05000000000000000000" pitchFamily="2" charset="2"/>
              <a:buChar char="§"/>
            </a:pPr>
            <a:endParaRPr lang="en-US" altLang="en-US" sz="1800" u="sng" dirty="0"/>
          </a:p>
          <a:p>
            <a:pPr algn="just">
              <a:lnSpc>
                <a:spcPct val="150000"/>
              </a:lnSpc>
            </a:pPr>
            <a:endParaRPr lang="en-US" altLang="en-US" sz="1800" u="sng" dirty="0"/>
          </a:p>
          <a:p>
            <a:pPr marL="285750" indent="-285750" algn="just">
              <a:buFont typeface="Wingdings" panose="05000000000000000000" pitchFamily="2" charset="2"/>
              <a:buChar char="§"/>
            </a:pPr>
            <a:endParaRPr lang="en-US" altLang="en-US" sz="1800" dirty="0"/>
          </a:p>
        </p:txBody>
      </p:sp>
    </p:spTree>
    <p:extLst>
      <p:ext uri="{BB962C8B-B14F-4D97-AF65-F5344CB8AC3E}">
        <p14:creationId xmlns:p14="http://schemas.microsoft.com/office/powerpoint/2010/main" val="4137323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20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5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459808" y="285750"/>
            <a:ext cx="8531791"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400" b="0" i="0" kern="1200" dirty="0">
                <a:solidFill>
                  <a:schemeClr val="accent6">
                    <a:lumMod val="20000"/>
                    <a:lumOff val="80000"/>
                  </a:schemeClr>
                </a:solidFill>
                <a:latin typeface="+mn-lt"/>
                <a:ea typeface="+mj-ea"/>
                <a:cs typeface="+mj-cs"/>
              </a:rPr>
              <a:t>Six Essential Truths about Dispensationalism:</a:t>
            </a:r>
            <a:endParaRPr lang="en-US" altLang="en-US" sz="2400" i="0" kern="1200" dirty="0">
              <a:solidFill>
                <a:schemeClr val="accent6">
                  <a:lumMod val="20000"/>
                  <a:lumOff val="80000"/>
                </a:schemeClr>
              </a:solidFill>
              <a:latin typeface="+mn-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533400" y="1123950"/>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lgn="just">
              <a:buFont typeface="+mj-lt"/>
              <a:buAutoNum type="arabicPeriod" startAt="6"/>
            </a:pPr>
            <a:r>
              <a:rPr lang="en-US" altLang="en-US" sz="2800" b="0" i="0" dirty="0">
                <a:latin typeface="Calibri" panose="020F0502020204030204" pitchFamily="34" charset="0"/>
                <a:cs typeface="Calibri" panose="020F0502020204030204" pitchFamily="34" charset="0"/>
              </a:rPr>
              <a:t>There are multiple senses of “seed of Abraham”; thus, the church’s identification as “seed of Abraham” does not </a:t>
            </a:r>
            <a:r>
              <a:rPr lang="en-US" altLang="en-US" sz="2800" i="0" u="sng" dirty="0">
                <a:latin typeface="Calibri" panose="020F0502020204030204" pitchFamily="34" charset="0"/>
                <a:cs typeface="Calibri" panose="020F0502020204030204" pitchFamily="34" charset="0"/>
              </a:rPr>
              <a:t>cancel</a:t>
            </a:r>
            <a:r>
              <a:rPr lang="en-US" altLang="en-US" sz="2800" b="0" i="0" dirty="0">
                <a:latin typeface="Calibri" panose="020F0502020204030204" pitchFamily="34" charset="0"/>
                <a:cs typeface="Calibri" panose="020F0502020204030204" pitchFamily="34" charset="0"/>
              </a:rPr>
              <a:t> God’s promises to the believing Jewish “seed of Abraham.</a:t>
            </a:r>
            <a:endParaRPr lang="en-US" altLang="en-US" sz="1200" b="0" i="0" dirty="0">
              <a:latin typeface="Calibri" panose="020F0502020204030204" pitchFamily="34" charset="0"/>
              <a:cs typeface="Calibri" panose="020F0502020204030204" pitchFamily="34" charset="0"/>
            </a:endParaRPr>
          </a:p>
          <a:p>
            <a:pPr algn="just"/>
            <a:endParaRPr lang="en-US" sz="1200" b="0" i="0" dirty="0">
              <a:latin typeface="Calibri" panose="020F0502020204030204" pitchFamily="34" charset="0"/>
              <a:cs typeface="Calibri" panose="020F0502020204030204" pitchFamily="34" charset="0"/>
            </a:endParaRPr>
          </a:p>
          <a:p>
            <a:pPr algn="just"/>
            <a:r>
              <a:rPr lang="en-US" sz="2400" b="0" dirty="0">
                <a:latin typeface="Calibri" panose="020F0502020204030204" pitchFamily="34" charset="0"/>
                <a:cs typeface="Calibri" panose="020F0502020204030204" pitchFamily="34" charset="0"/>
              </a:rPr>
              <a:t>Galatians 3:7 – “Therefore, be sure that it is those who are of faith who are sons of Abraham.” </a:t>
            </a:r>
            <a:r>
              <a:rPr lang="en-US" sz="2400" b="0" baseline="30000" dirty="0">
                <a:latin typeface="Calibri" panose="020F0502020204030204" pitchFamily="34" charset="0"/>
                <a:cs typeface="Calibri" panose="020F0502020204030204" pitchFamily="34" charset="0"/>
              </a:rPr>
              <a:t>[</a:t>
            </a:r>
            <a:r>
              <a:rPr lang="en-US" sz="2400" b="0" baseline="30000" dirty="0" err="1">
                <a:latin typeface="Calibri" panose="020F0502020204030204" pitchFamily="34" charset="0"/>
                <a:cs typeface="Calibri" panose="020F0502020204030204" pitchFamily="34" charset="0"/>
              </a:rPr>
              <a:t>salvifically</a:t>
            </a:r>
            <a:r>
              <a:rPr lang="en-US" sz="2400" b="0" baseline="30000" dirty="0">
                <a:latin typeface="Calibri" panose="020F0502020204030204" pitchFamily="34" charset="0"/>
                <a:cs typeface="Calibri" panose="020F0502020204030204" pitchFamily="34" charset="0"/>
              </a:rPr>
              <a:t>]</a:t>
            </a:r>
          </a:p>
          <a:p>
            <a:pPr algn="just"/>
            <a:endParaRPr lang="en-US" sz="2400" b="0" dirty="0">
              <a:latin typeface="Calibri" panose="020F0502020204030204" pitchFamily="34" charset="0"/>
              <a:cs typeface="Calibri" panose="020F0502020204030204" pitchFamily="34" charset="0"/>
            </a:endParaRPr>
          </a:p>
          <a:p>
            <a:pPr algn="just"/>
            <a:r>
              <a:rPr lang="en-US" sz="2400" b="0" dirty="0">
                <a:latin typeface="Calibri" panose="020F0502020204030204" pitchFamily="34" charset="0"/>
                <a:cs typeface="Calibri" panose="020F0502020204030204" pitchFamily="34" charset="0"/>
              </a:rPr>
              <a:t>Galatians 3:29 – “And if you belong to Christ, then you are Abraham's descendants, heirs according to promise.” </a:t>
            </a:r>
            <a:r>
              <a:rPr lang="en-US" sz="2400" b="0" baseline="30000" dirty="0">
                <a:latin typeface="Calibri" panose="020F0502020204030204" pitchFamily="34" charset="0"/>
                <a:cs typeface="Calibri" panose="020F0502020204030204" pitchFamily="34" charset="0"/>
              </a:rPr>
              <a:t>[</a:t>
            </a:r>
            <a:r>
              <a:rPr lang="en-US" sz="2400" b="0" baseline="30000" dirty="0" err="1">
                <a:latin typeface="Calibri" panose="020F0502020204030204" pitchFamily="34" charset="0"/>
                <a:cs typeface="Calibri" panose="020F0502020204030204" pitchFamily="34" charset="0"/>
              </a:rPr>
              <a:t>salvifically</a:t>
            </a:r>
            <a:r>
              <a:rPr lang="en-US" sz="2400" b="0" baseline="300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069019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750"/>
                                        <p:tgtEl>
                                          <p:spTgt spid="3">
                                            <p:txEl>
                                              <p:pRg st="2" end="2"/>
                                            </p:txEl>
                                          </p:spTgt>
                                        </p:tgtEl>
                                      </p:cBhvr>
                                    </p:animEffect>
                                  </p:childTnLst>
                                </p:cTn>
                              </p:par>
                            </p:childTnLst>
                          </p:cTn>
                        </p:par>
                        <p:par>
                          <p:cTn id="13" fill="hold">
                            <p:stCondLst>
                              <p:cond delay="1750"/>
                            </p:stCondLst>
                            <p:childTnLst>
                              <p:par>
                                <p:cTn id="14" presetID="10" presetClass="entr" presetSubtype="0" fill="hold" grpId="0" nodeType="afterEffect">
                                  <p:stCondLst>
                                    <p:cond delay="725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1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400" i="0" dirty="0">
                <a:solidFill>
                  <a:srgbClr val="FFFFFF"/>
                </a:solidFill>
                <a:latin typeface="+mj-lt"/>
                <a:ea typeface="+mj-ea"/>
                <a:cs typeface="+mj-cs"/>
              </a:rPr>
              <a:t>The four senses in which the term </a:t>
            </a:r>
            <a:r>
              <a:rPr lang="en-US" altLang="en-US" sz="2400" dirty="0">
                <a:solidFill>
                  <a:srgbClr val="FFFFFF"/>
                </a:solidFill>
                <a:latin typeface="+mj-lt"/>
                <a:ea typeface="+mj-ea"/>
                <a:cs typeface="+mj-cs"/>
              </a:rPr>
              <a:t>“seed of Abraham”</a:t>
            </a:r>
            <a:r>
              <a:rPr lang="en-US" altLang="en-US" sz="2400" i="0" dirty="0">
                <a:solidFill>
                  <a:srgbClr val="FFFFFF"/>
                </a:solidFill>
                <a:latin typeface="+mj-lt"/>
                <a:ea typeface="+mj-ea"/>
                <a:cs typeface="+mj-cs"/>
              </a:rPr>
              <a:t> may be understood:</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endParaRPr lang="en-US" sz="2000" b="0" i="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762000" y="1123950"/>
            <a:ext cx="8055543" cy="4278094"/>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lgn="just">
              <a:buFont typeface="+mj-lt"/>
              <a:buAutoNum type="arabicPeriod"/>
            </a:pPr>
            <a:r>
              <a:rPr lang="en-US" altLang="en-US" sz="2000" b="0" i="0" dirty="0"/>
              <a:t>It can refer to those who are </a:t>
            </a:r>
            <a:r>
              <a:rPr lang="en-US" altLang="en-US" sz="2000" i="0" u="sng" dirty="0"/>
              <a:t>biological</a:t>
            </a:r>
            <a:r>
              <a:rPr lang="en-US" altLang="en-US" sz="2000" b="0" i="0" dirty="0"/>
              <a:t> descendants of Abraham. (John 8)</a:t>
            </a:r>
          </a:p>
          <a:p>
            <a:pPr marL="457200" indent="-457200" algn="just">
              <a:buFont typeface="+mj-lt"/>
              <a:buAutoNum type="arabicPeriod"/>
            </a:pPr>
            <a:r>
              <a:rPr lang="en-US" altLang="en-US" sz="2000" b="0" i="0" dirty="0"/>
              <a:t>It can refer to the </a:t>
            </a:r>
            <a:r>
              <a:rPr lang="en-US" altLang="en-US" sz="2000" i="0" u="sng" dirty="0"/>
              <a:t>Messiah</a:t>
            </a:r>
            <a:r>
              <a:rPr lang="en-US" altLang="en-US" sz="2000" b="0" i="0" dirty="0"/>
              <a:t>, who is the unique individual seed of Abraham. (Galatians 3:16)</a:t>
            </a:r>
          </a:p>
          <a:p>
            <a:pPr marL="457200" indent="-457200" algn="just">
              <a:buFont typeface="+mj-lt"/>
              <a:buAutoNum type="arabicPeriod"/>
            </a:pPr>
            <a:r>
              <a:rPr lang="en-US" altLang="en-US" sz="2000" b="0" i="0" dirty="0"/>
              <a:t>It can refer to the righteous </a:t>
            </a:r>
            <a:r>
              <a:rPr lang="en-US" altLang="en-US" sz="2000" i="0" u="sng" dirty="0"/>
              <a:t>remnant</a:t>
            </a:r>
            <a:r>
              <a:rPr lang="en-US" altLang="en-US" sz="2000" b="0" i="0" dirty="0"/>
              <a:t> of Israel (cf. Isaiah 41:8 with Romans 9:6).</a:t>
            </a:r>
          </a:p>
          <a:p>
            <a:pPr marL="457200" indent="-457200" algn="just">
              <a:buFont typeface="+mj-lt"/>
              <a:buAutoNum type="arabicPeriod"/>
            </a:pPr>
            <a:r>
              <a:rPr lang="en-US" altLang="en-US" sz="2000" b="0" i="0" dirty="0"/>
              <a:t>It can refer in a </a:t>
            </a:r>
            <a:r>
              <a:rPr lang="en-US" altLang="en-US" sz="2000" i="0" u="sng" dirty="0"/>
              <a:t>spiritual</a:t>
            </a:r>
            <a:r>
              <a:rPr lang="en-US" altLang="en-US" sz="2000" b="0" i="0" dirty="0"/>
              <a:t> sense to believing Jews and Gentiles (Galatians 3:29).</a:t>
            </a:r>
          </a:p>
          <a:p>
            <a:pPr algn="just"/>
            <a:endParaRPr lang="en-US" altLang="en-US" sz="2000" b="0" i="0" dirty="0"/>
          </a:p>
          <a:p>
            <a:pPr algn="just"/>
            <a:r>
              <a:rPr lang="en-US" sz="2400" b="0" dirty="0">
                <a:latin typeface="Calibri" panose="020F0502020204030204" pitchFamily="34" charset="0"/>
                <a:cs typeface="Calibri" panose="020F0502020204030204" pitchFamily="34" charset="0"/>
              </a:rPr>
              <a:t>The application of the titles “sons of Abraham” or “seed of Abraham” to believing Gentiles does not mean that believing Gentiles are spiritual Jews or part of Israel.</a:t>
            </a:r>
          </a:p>
          <a:p>
            <a:pPr algn="just"/>
            <a:endParaRPr lang="en-US" altLang="en-US" sz="2000" b="0" i="0" dirty="0"/>
          </a:p>
        </p:txBody>
      </p:sp>
    </p:spTree>
    <p:extLst>
      <p:ext uri="{BB962C8B-B14F-4D97-AF65-F5344CB8AC3E}">
        <p14:creationId xmlns:p14="http://schemas.microsoft.com/office/powerpoint/2010/main" val="2166463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185356-F473-4163-A17C-84BC2C14A278}"/>
              </a:ext>
            </a:extLst>
          </p:cNvPr>
          <p:cNvSpPr>
            <a:spLocks noGrp="1" noChangeArrowheads="1"/>
          </p:cNvSpPr>
          <p:nvPr>
            <p:ph type="title"/>
          </p:nvPr>
        </p:nvSpPr>
        <p:spPr>
          <a:xfrm>
            <a:off x="324852" y="3818821"/>
            <a:ext cx="5875644" cy="948441"/>
          </a:xfrm>
        </p:spPr>
        <p:txBody>
          <a:bodyPr vert="horz" lIns="91440" tIns="45720" rIns="91440" bIns="45720" rtlCol="0" anchor="ctr">
            <a:normAutofit/>
          </a:bodyPr>
          <a:lstStyle/>
          <a:p>
            <a:pPr algn="l" eaLnBrk="1" hangingPunct="1">
              <a:lnSpc>
                <a:spcPct val="90000"/>
              </a:lnSpc>
            </a:pPr>
            <a:r>
              <a:rPr lang="en-US" altLang="en-US" sz="2900" kern="1200" dirty="0">
                <a:solidFill>
                  <a:schemeClr val="tx1"/>
                </a:solidFill>
              </a:rPr>
              <a:t>What is Dispensationalism? </a:t>
            </a:r>
            <a:br>
              <a:rPr lang="en-US" altLang="en-US" sz="2900" kern="1200" dirty="0">
                <a:solidFill>
                  <a:schemeClr val="tx1"/>
                </a:solidFill>
              </a:rPr>
            </a:br>
            <a:r>
              <a:rPr lang="en-US" altLang="en-US" sz="2000" i="1" kern="1200" dirty="0">
                <a:solidFill>
                  <a:schemeClr val="tx1"/>
                </a:solidFill>
              </a:rPr>
              <a:t>Futuristic Premillennialism </a:t>
            </a:r>
          </a:p>
        </p:txBody>
      </p:sp>
      <p:sp>
        <p:nvSpPr>
          <p:cNvPr id="5" name="TextBox 4">
            <a:extLst>
              <a:ext uri="{FF2B5EF4-FFF2-40B4-BE49-F238E27FC236}">
                <a16:creationId xmlns:a16="http://schemas.microsoft.com/office/drawing/2014/main" id="{2A15F6D3-56F6-4FB7-BE8C-FA1D4D651CED}"/>
              </a:ext>
            </a:extLst>
          </p:cNvPr>
          <p:cNvSpPr txBox="1"/>
          <p:nvPr/>
        </p:nvSpPr>
        <p:spPr>
          <a:xfrm>
            <a:off x="6400800" y="4095750"/>
            <a:ext cx="2653284" cy="338554"/>
          </a:xfrm>
          <a:prstGeom prst="rect">
            <a:avLst/>
          </a:prstGeom>
          <a:noFill/>
        </p:spPr>
        <p:txBody>
          <a:bodyPr wrap="square" rtlCol="0">
            <a:spAutoFit/>
          </a:bodyPr>
          <a:lstStyle/>
          <a:p>
            <a:pPr algn="r"/>
            <a:r>
              <a:rPr lang="en-US" sz="1600" b="0" i="0" dirty="0">
                <a:solidFill>
                  <a:schemeClr val="tx1"/>
                </a:solidFill>
                <a:latin typeface="Abadi" panose="020B0604020104020204" pitchFamily="34" charset="0"/>
              </a:rPr>
              <a:t>September 19, 2021</a:t>
            </a:r>
          </a:p>
        </p:txBody>
      </p:sp>
      <p:pic>
        <p:nvPicPr>
          <p:cNvPr id="4" name="Picture 3" descr="Text&#10;&#10;Description automatically generated">
            <a:extLst>
              <a:ext uri="{FF2B5EF4-FFF2-40B4-BE49-F238E27FC236}">
                <a16:creationId xmlns:a16="http://schemas.microsoft.com/office/drawing/2014/main" id="{A1239902-5231-46AC-8441-7D7B70A714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3442583"/>
          </a:xfrm>
          <a:prstGeom prst="rect">
            <a:avLst/>
          </a:prstGeom>
        </p:spPr>
      </p:pic>
    </p:spTree>
    <p:extLst>
      <p:ext uri="{BB962C8B-B14F-4D97-AF65-F5344CB8AC3E}">
        <p14:creationId xmlns:p14="http://schemas.microsoft.com/office/powerpoint/2010/main" val="242413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chemeClr val="accent2">
                    <a:lumMod val="20000"/>
                    <a:lumOff val="80000"/>
                  </a:schemeClr>
                </a:solidFill>
                <a:latin typeface="+mj-lt"/>
                <a:ea typeface="+mj-ea"/>
                <a:cs typeface="+mj-cs"/>
              </a:rPr>
              <a:t>Familiar with Terms</a:t>
            </a:r>
            <a:endParaRPr lang="en-US" altLang="en-US" sz="2400" i="0" kern="1200" dirty="0">
              <a:solidFill>
                <a:schemeClr val="accent2">
                  <a:lumMod val="20000"/>
                  <a:lumOff val="80000"/>
                </a:schemeClr>
              </a:solidFill>
              <a:latin typeface="+mj-lt"/>
              <a:ea typeface="+mj-ea"/>
              <a:cs typeface="+mj-cs"/>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762000" y="971550"/>
            <a:ext cx="8255000" cy="2893100"/>
          </a:xfrm>
          <a:prstGeom prst="rect">
            <a:avLst/>
          </a:prstGeom>
          <a:solidFill>
            <a:schemeClr val="accent2">
              <a:lumMod val="60000"/>
              <a:lumOff val="40000"/>
            </a:schemeClr>
          </a:solid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a:defRPr/>
            </a:pPr>
            <a:r>
              <a:rPr lang="en-US" altLang="en-US" sz="1800" dirty="0"/>
              <a:t>What is </a:t>
            </a:r>
            <a:r>
              <a:rPr lang="en-US" altLang="en-US" sz="1800" u="sng" dirty="0"/>
              <a:t>Trinitarianism</a:t>
            </a:r>
            <a:r>
              <a:rPr lang="en-US" altLang="en-US" sz="1800" dirty="0"/>
              <a:t>? </a:t>
            </a:r>
          </a:p>
          <a:p>
            <a:pPr algn="just">
              <a:defRPr/>
            </a:pPr>
            <a:r>
              <a:rPr lang="en-US" altLang="en-US" sz="1800" b="0" dirty="0"/>
              <a:t>It is the belief, based upon Scripture, that there is one true God who manifests Himself in three persons, Father, Son, and Holy Spirit.</a:t>
            </a:r>
          </a:p>
          <a:p>
            <a:pPr algn="just">
              <a:defRPr/>
            </a:pPr>
            <a:endParaRPr lang="en-US" altLang="en-US" sz="1000" b="0" dirty="0"/>
          </a:p>
          <a:p>
            <a:pPr algn="just">
              <a:defRPr/>
            </a:pPr>
            <a:r>
              <a:rPr lang="en-US" altLang="en-US" sz="1800" dirty="0"/>
              <a:t>What is </a:t>
            </a:r>
            <a:r>
              <a:rPr lang="en-US" altLang="en-US" sz="1800" u="sng" dirty="0"/>
              <a:t>premillennialism</a:t>
            </a:r>
            <a:r>
              <a:rPr lang="en-US" altLang="en-US" sz="1800" dirty="0"/>
              <a:t>?</a:t>
            </a:r>
          </a:p>
          <a:p>
            <a:pPr algn="just">
              <a:defRPr/>
            </a:pPr>
            <a:r>
              <a:rPr lang="en-US" altLang="en-US" sz="1800" b="0" dirty="0"/>
              <a:t>The belief, based upon a literal interpretation of Scripture, that Jesus will come “before” the 1,000 year time period spoken of in Revelation 20 to reign and rule physically on the earth.</a:t>
            </a:r>
          </a:p>
          <a:p>
            <a:pPr algn="just">
              <a:defRPr/>
            </a:pPr>
            <a:endParaRPr lang="en-US" altLang="en-US" sz="1000" b="0" dirty="0"/>
          </a:p>
          <a:p>
            <a:pPr algn="just">
              <a:defRPr/>
            </a:pPr>
            <a:r>
              <a:rPr lang="en-US" altLang="en-US" sz="1800" dirty="0"/>
              <a:t>What is </a:t>
            </a:r>
            <a:r>
              <a:rPr lang="en-US" altLang="en-US" sz="1800" u="sng" dirty="0"/>
              <a:t>eschatology</a:t>
            </a:r>
            <a:r>
              <a:rPr lang="en-US" altLang="en-US" sz="1800" dirty="0"/>
              <a:t>?</a:t>
            </a:r>
          </a:p>
          <a:p>
            <a:pPr algn="just">
              <a:defRPr/>
            </a:pPr>
            <a:r>
              <a:rPr lang="en-US" altLang="en-US" sz="1800" b="0" dirty="0"/>
              <a:t>The study of future things according to the Scriptures.</a:t>
            </a:r>
          </a:p>
        </p:txBody>
      </p:sp>
    </p:spTree>
    <p:extLst>
      <p:ext uri="{BB962C8B-B14F-4D97-AF65-F5344CB8AC3E}">
        <p14:creationId xmlns:p14="http://schemas.microsoft.com/office/powerpoint/2010/main" val="392520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par>
                          <p:cTn id="11" fill="hold">
                            <p:stCondLst>
                              <p:cond delay="2000"/>
                            </p:stCondLst>
                            <p:childTnLst>
                              <p:par>
                                <p:cTn id="12" presetID="10" presetClass="entr" presetSubtype="0" fill="hold" grpId="0" nodeType="afterEffect">
                                  <p:stCondLst>
                                    <p:cond delay="200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20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2000"/>
                                        <p:tgtEl>
                                          <p:spTgt spid="4">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200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fade">
                                      <p:cBhvr>
                                        <p:cTn id="28" dur="2000"/>
                                        <p:tgtEl>
                                          <p:spTgt spid="4">
                                            <p:txEl>
                                              <p:pRg st="6" end="6"/>
                                            </p:txEl>
                                          </p:spTgt>
                                        </p:tgtEl>
                                      </p:cBhvr>
                                    </p:animEffect>
                                  </p:childTnLst>
                                </p:cTn>
                              </p:par>
                              <p:par>
                                <p:cTn id="29" presetID="10" presetClass="entr" presetSubtype="0" fill="hold" grpId="0" nodeType="withEffect">
                                  <p:stCondLst>
                                    <p:cond delay="200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fade">
                                      <p:cBhvr>
                                        <p:cTn id="31"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chemeClr val="accent2">
                    <a:lumMod val="20000"/>
                    <a:lumOff val="80000"/>
                  </a:schemeClr>
                </a:solidFill>
                <a:latin typeface="+mj-lt"/>
                <a:ea typeface="+mj-ea"/>
                <a:cs typeface="+mj-cs"/>
              </a:rPr>
              <a:t>Familiar with Terms</a:t>
            </a:r>
            <a:endParaRPr lang="en-US" altLang="en-US" sz="2400" i="0" kern="1200" dirty="0">
              <a:solidFill>
                <a:schemeClr val="accent2">
                  <a:lumMod val="20000"/>
                  <a:lumOff val="80000"/>
                </a:schemeClr>
              </a:solidFill>
              <a:latin typeface="+mj-lt"/>
              <a:ea typeface="+mj-ea"/>
              <a:cs typeface="+mj-cs"/>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762000" y="971550"/>
            <a:ext cx="8255000" cy="2585323"/>
          </a:xfrm>
          <a:prstGeom prst="rect">
            <a:avLst/>
          </a:prstGeom>
          <a:solidFill>
            <a:schemeClr val="accent2">
              <a:lumMod val="60000"/>
              <a:lumOff val="40000"/>
            </a:schemeClr>
          </a:solid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a:defRPr/>
            </a:pPr>
            <a:r>
              <a:rPr lang="en-US" altLang="en-US" sz="1800" dirty="0"/>
              <a:t>What is </a:t>
            </a:r>
            <a:r>
              <a:rPr lang="en-US" altLang="en-US" sz="1800" u="sng" dirty="0"/>
              <a:t>hermeneutics</a:t>
            </a:r>
            <a:r>
              <a:rPr lang="en-US" altLang="en-US" sz="1800" dirty="0"/>
              <a:t>?</a:t>
            </a:r>
          </a:p>
          <a:p>
            <a:pPr algn="just">
              <a:defRPr/>
            </a:pPr>
            <a:r>
              <a:rPr lang="en-US" altLang="en-US" sz="1800" b="0" dirty="0"/>
              <a:t>The principles and practice of Bible interpretation. There are two key methods:</a:t>
            </a:r>
          </a:p>
          <a:p>
            <a:pPr lvl="1" algn="just">
              <a:defRPr/>
            </a:pPr>
            <a:r>
              <a:rPr lang="en-US" altLang="en-US" sz="1800" b="0" dirty="0"/>
              <a:t>Literal</a:t>
            </a:r>
          </a:p>
          <a:p>
            <a:pPr lvl="2" algn="just">
              <a:defRPr/>
            </a:pPr>
            <a:r>
              <a:rPr lang="en-US" altLang="en-US" sz="1800" b="0" dirty="0"/>
              <a:t>Taking the words at face value; a normal, plain, historical-grammatical understanding of the text</a:t>
            </a:r>
          </a:p>
          <a:p>
            <a:pPr lvl="1" algn="just">
              <a:defRPr/>
            </a:pPr>
            <a:r>
              <a:rPr lang="en-US" altLang="en-US" sz="1800" b="0" dirty="0"/>
              <a:t>Allegorical/Symbolic</a:t>
            </a:r>
          </a:p>
          <a:p>
            <a:pPr lvl="2" algn="just">
              <a:defRPr/>
            </a:pPr>
            <a:r>
              <a:rPr lang="en-US" altLang="en-US" sz="1800" b="0" dirty="0"/>
              <a:t>Seeing a “deeper” more symbolic meaning than what the original author or the original readers would have understood.</a:t>
            </a:r>
          </a:p>
        </p:txBody>
      </p:sp>
    </p:spTree>
    <p:extLst>
      <p:ext uri="{BB962C8B-B14F-4D97-AF65-F5344CB8AC3E}">
        <p14:creationId xmlns:p14="http://schemas.microsoft.com/office/powerpoint/2010/main" val="177088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par>
                          <p:cTn id="11" fill="hold">
                            <p:stCondLst>
                              <p:cond delay="2000"/>
                            </p:stCondLst>
                            <p:childTnLst>
                              <p:par>
                                <p:cTn id="12" presetID="10" presetClass="entr" presetSubtype="0" fill="hold" grpId="0" nodeType="afterEffect">
                                  <p:stCondLst>
                                    <p:cond delay="125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2000"/>
                                        <p:tgtEl>
                                          <p:spTgt spid="4">
                                            <p:txEl>
                                              <p:pRg st="1" end="1"/>
                                            </p:txEl>
                                          </p:spTgt>
                                        </p:tgtEl>
                                      </p:cBhvr>
                                    </p:animEffect>
                                  </p:childTnLst>
                                </p:cTn>
                              </p:par>
                            </p:childTnLst>
                          </p:cTn>
                        </p:par>
                        <p:par>
                          <p:cTn id="15" fill="hold">
                            <p:stCondLst>
                              <p:cond delay="5250"/>
                            </p:stCondLst>
                            <p:childTnLst>
                              <p:par>
                                <p:cTn id="16" presetID="10" presetClass="entr" presetSubtype="0" fill="hold" grpId="0" nodeType="afterEffect">
                                  <p:stCondLst>
                                    <p:cond delay="125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2000"/>
                                        <p:tgtEl>
                                          <p:spTgt spid="4">
                                            <p:txEl>
                                              <p:pRg st="2" end="2"/>
                                            </p:txEl>
                                          </p:spTgt>
                                        </p:tgtEl>
                                      </p:cBhvr>
                                    </p:animEffect>
                                  </p:childTnLst>
                                </p:cTn>
                              </p:par>
                            </p:childTnLst>
                          </p:cTn>
                        </p:par>
                        <p:par>
                          <p:cTn id="19" fill="hold">
                            <p:stCondLst>
                              <p:cond delay="8500"/>
                            </p:stCondLst>
                            <p:childTnLst>
                              <p:par>
                                <p:cTn id="20" presetID="10" presetClass="entr" presetSubtype="0" fill="hold" grpId="0" nodeType="afterEffect">
                                  <p:stCondLst>
                                    <p:cond delay="125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par>
                          <p:cTn id="23" fill="hold">
                            <p:stCondLst>
                              <p:cond delay="11750"/>
                            </p:stCondLst>
                            <p:childTnLst>
                              <p:par>
                                <p:cTn id="24" presetID="10" presetClass="entr" presetSubtype="0" fill="hold" grpId="0" nodeType="afterEffect">
                                  <p:stCondLst>
                                    <p:cond delay="325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fade">
                                      <p:cBhvr>
                                        <p:cTn id="26" dur="2000"/>
                                        <p:tgtEl>
                                          <p:spTgt spid="4">
                                            <p:txEl>
                                              <p:pRg st="4" end="4"/>
                                            </p:txEl>
                                          </p:spTgt>
                                        </p:tgtEl>
                                      </p:cBhvr>
                                    </p:animEffect>
                                  </p:childTnLst>
                                </p:cTn>
                              </p:par>
                            </p:childTnLst>
                          </p:cTn>
                        </p:par>
                        <p:par>
                          <p:cTn id="27" fill="hold">
                            <p:stCondLst>
                              <p:cond delay="17000"/>
                            </p:stCondLst>
                            <p:childTnLst>
                              <p:par>
                                <p:cTn id="28" presetID="10" presetClass="entr" presetSubtype="0" fill="hold" grpId="0" nodeType="afterEffect">
                                  <p:stCondLst>
                                    <p:cond delay="1250"/>
                                  </p:stCondLst>
                                  <p:childTnLst>
                                    <p:set>
                                      <p:cBhvr>
                                        <p:cTn id="29" dur="1" fill="hold">
                                          <p:stCondLst>
                                            <p:cond delay="0"/>
                                          </p:stCondLst>
                                        </p:cTn>
                                        <p:tgtEl>
                                          <p:spTgt spid="4">
                                            <p:txEl>
                                              <p:pRg st="5" end="5"/>
                                            </p:txEl>
                                          </p:spTgt>
                                        </p:tgtEl>
                                        <p:attrNameLst>
                                          <p:attrName>style.visibility</p:attrName>
                                        </p:attrNameLst>
                                      </p:cBhvr>
                                      <p:to>
                                        <p:strVal val="visible"/>
                                      </p:to>
                                    </p:set>
                                    <p:animEffect transition="in" filter="fade">
                                      <p:cBhvr>
                                        <p:cTn id="30"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chemeClr val="accent2">
                    <a:lumMod val="20000"/>
                    <a:lumOff val="80000"/>
                  </a:schemeClr>
                </a:solidFill>
                <a:latin typeface="+mj-lt"/>
                <a:ea typeface="+mj-ea"/>
                <a:cs typeface="+mj-cs"/>
              </a:rPr>
              <a:t>Familiar with Terms</a:t>
            </a:r>
            <a:endParaRPr lang="en-US" altLang="en-US" sz="2400" i="0" kern="1200" dirty="0">
              <a:solidFill>
                <a:schemeClr val="accent2">
                  <a:lumMod val="20000"/>
                  <a:lumOff val="80000"/>
                </a:schemeClr>
              </a:solidFill>
              <a:latin typeface="+mj-lt"/>
              <a:ea typeface="+mj-ea"/>
              <a:cs typeface="+mj-cs"/>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762000" y="971550"/>
            <a:ext cx="8255000" cy="3693319"/>
          </a:xfrm>
          <a:prstGeom prst="rect">
            <a:avLst/>
          </a:prstGeom>
          <a:solidFill>
            <a:schemeClr val="accent2">
              <a:lumMod val="60000"/>
              <a:lumOff val="40000"/>
            </a:schemeClr>
          </a:solid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a:defRPr/>
            </a:pPr>
            <a:r>
              <a:rPr lang="en-US" altLang="en-US" sz="1800" dirty="0"/>
              <a:t>What is </a:t>
            </a:r>
            <a:r>
              <a:rPr lang="en-US" altLang="en-US" sz="1800" u="sng" dirty="0"/>
              <a:t>Dispensationalism</a:t>
            </a:r>
            <a:r>
              <a:rPr lang="en-US" altLang="en-US" sz="1800" dirty="0"/>
              <a:t>? </a:t>
            </a:r>
          </a:p>
          <a:p>
            <a:pPr algn="just">
              <a:defRPr/>
            </a:pPr>
            <a:r>
              <a:rPr lang="en-US" altLang="en-US" sz="1800" dirty="0"/>
              <a:t>What are the “essentials” of Dispensationalism?</a:t>
            </a:r>
          </a:p>
          <a:p>
            <a:pPr algn="just">
              <a:defRPr/>
            </a:pPr>
            <a:endParaRPr lang="en-US" altLang="en-US" sz="1800" dirty="0"/>
          </a:p>
          <a:p>
            <a:pPr algn="just">
              <a:defRPr/>
            </a:pPr>
            <a:r>
              <a:rPr lang="en-US" altLang="en-US" sz="1800" b="0" dirty="0"/>
              <a:t>The framework and method of interpreting and understanding the Scriptures that:</a:t>
            </a:r>
          </a:p>
          <a:p>
            <a:pPr algn="just">
              <a:defRPr/>
            </a:pPr>
            <a:endParaRPr lang="en-US" altLang="en-US" sz="1800" b="0" dirty="0"/>
          </a:p>
          <a:p>
            <a:pPr lvl="1" algn="just">
              <a:buFont typeface="Wingdings" panose="05000000000000000000" pitchFamily="2" charset="2"/>
              <a:buChar char="ü"/>
              <a:defRPr/>
            </a:pPr>
            <a:r>
              <a:rPr lang="en-US" altLang="en-US" sz="1800" b="0" dirty="0"/>
              <a:t>Maintains a distinction between Israel and the Church</a:t>
            </a:r>
          </a:p>
          <a:p>
            <a:pPr marL="457200" lvl="1" indent="0" algn="just">
              <a:defRPr/>
            </a:pPr>
            <a:endParaRPr lang="en-US" altLang="en-US" sz="1800" b="0" dirty="0"/>
          </a:p>
          <a:p>
            <a:pPr lvl="1" algn="just">
              <a:buFont typeface="Wingdings" panose="05000000000000000000" pitchFamily="2" charset="2"/>
              <a:buChar char="ü"/>
              <a:defRPr/>
            </a:pPr>
            <a:r>
              <a:rPr lang="en-US" altLang="en-US" sz="1800" b="0" dirty="0"/>
              <a:t>Holds to a consistently literal hermeneutic in interpreting prophetic Scripture (and all of Scripture)</a:t>
            </a:r>
          </a:p>
          <a:p>
            <a:pPr marL="457200" lvl="1" indent="0" algn="just">
              <a:defRPr/>
            </a:pPr>
            <a:endParaRPr lang="en-US" altLang="en-US" sz="1800" b="0" dirty="0"/>
          </a:p>
          <a:p>
            <a:pPr lvl="1" algn="just">
              <a:buFont typeface="Wingdings" panose="05000000000000000000" pitchFamily="2" charset="2"/>
              <a:buChar char="ü"/>
              <a:defRPr/>
            </a:pPr>
            <a:r>
              <a:rPr lang="en-US" altLang="en-US" sz="1800" b="0" dirty="0"/>
              <a:t>Holds that God’s underlying purpose in the world is His own glory (doxological).</a:t>
            </a:r>
          </a:p>
        </p:txBody>
      </p:sp>
    </p:spTree>
    <p:extLst>
      <p:ext uri="{BB962C8B-B14F-4D97-AF65-F5344CB8AC3E}">
        <p14:creationId xmlns:p14="http://schemas.microsoft.com/office/powerpoint/2010/main" val="1761031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par>
                          <p:cTn id="11" fill="hold">
                            <p:stCondLst>
                              <p:cond delay="2000"/>
                            </p:stCondLst>
                            <p:childTnLst>
                              <p:par>
                                <p:cTn id="12" presetID="10" presetClass="entr" presetSubtype="0" fill="hold" grpId="0" nodeType="afterEffect">
                                  <p:stCondLst>
                                    <p:cond delay="125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2000"/>
                                        <p:tgtEl>
                                          <p:spTgt spid="4">
                                            <p:txEl>
                                              <p:pRg st="1" end="1"/>
                                            </p:txEl>
                                          </p:spTgt>
                                        </p:tgtEl>
                                      </p:cBhvr>
                                    </p:animEffect>
                                  </p:childTnLst>
                                </p:cTn>
                              </p:par>
                            </p:childTnLst>
                          </p:cTn>
                        </p:par>
                        <p:par>
                          <p:cTn id="15" fill="hold">
                            <p:stCondLst>
                              <p:cond delay="5250"/>
                            </p:stCondLst>
                            <p:childTnLst>
                              <p:par>
                                <p:cTn id="16" presetID="10" presetClass="entr" presetSubtype="0" fill="hold" grpId="0" nodeType="afterEffect">
                                  <p:stCondLst>
                                    <p:cond delay="125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2000"/>
                                        <p:tgtEl>
                                          <p:spTgt spid="4">
                                            <p:txEl>
                                              <p:pRg st="3" end="3"/>
                                            </p:txEl>
                                          </p:spTgt>
                                        </p:tgtEl>
                                      </p:cBhvr>
                                    </p:animEffect>
                                  </p:childTnLst>
                                </p:cTn>
                              </p:par>
                            </p:childTnLst>
                          </p:cTn>
                        </p:par>
                        <p:par>
                          <p:cTn id="19" fill="hold">
                            <p:stCondLst>
                              <p:cond delay="8500"/>
                            </p:stCondLst>
                            <p:childTnLst>
                              <p:par>
                                <p:cTn id="20" presetID="10" presetClass="entr" presetSubtype="0" fill="hold" grpId="0" nodeType="afterEffect">
                                  <p:stCondLst>
                                    <p:cond delay="200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2000"/>
                                        <p:tgtEl>
                                          <p:spTgt spid="4">
                                            <p:txEl>
                                              <p:pRg st="5" end="5"/>
                                            </p:txEl>
                                          </p:spTgt>
                                        </p:tgtEl>
                                      </p:cBhvr>
                                    </p:animEffect>
                                  </p:childTnLst>
                                </p:cTn>
                              </p:par>
                            </p:childTnLst>
                          </p:cTn>
                        </p:par>
                        <p:par>
                          <p:cTn id="23" fill="hold">
                            <p:stCondLst>
                              <p:cond delay="12500"/>
                            </p:stCondLst>
                            <p:childTnLst>
                              <p:par>
                                <p:cTn id="24" presetID="10" presetClass="entr" presetSubtype="0" fill="hold" grpId="0" nodeType="afterEffect">
                                  <p:stCondLst>
                                    <p:cond delay="200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fade">
                                      <p:cBhvr>
                                        <p:cTn id="26" dur="2000"/>
                                        <p:tgtEl>
                                          <p:spTgt spid="4">
                                            <p:txEl>
                                              <p:pRg st="7" end="7"/>
                                            </p:txEl>
                                          </p:spTgt>
                                        </p:tgtEl>
                                      </p:cBhvr>
                                    </p:animEffect>
                                  </p:childTnLst>
                                </p:cTn>
                              </p:par>
                            </p:childTnLst>
                          </p:cTn>
                        </p:par>
                        <p:par>
                          <p:cTn id="27" fill="hold">
                            <p:stCondLst>
                              <p:cond delay="16500"/>
                            </p:stCondLst>
                            <p:childTnLst>
                              <p:par>
                                <p:cTn id="28" presetID="10" presetClass="entr" presetSubtype="0" fill="hold" grpId="0" nodeType="afterEffect">
                                  <p:stCondLst>
                                    <p:cond delay="2000"/>
                                  </p:stCondLst>
                                  <p:childTnLst>
                                    <p:set>
                                      <p:cBhvr>
                                        <p:cTn id="29" dur="1" fill="hold">
                                          <p:stCondLst>
                                            <p:cond delay="0"/>
                                          </p:stCondLst>
                                        </p:cTn>
                                        <p:tgtEl>
                                          <p:spTgt spid="4">
                                            <p:txEl>
                                              <p:pRg st="9" end="9"/>
                                            </p:txEl>
                                          </p:spTgt>
                                        </p:tgtEl>
                                        <p:attrNameLst>
                                          <p:attrName>style.visibility</p:attrName>
                                        </p:attrNameLst>
                                      </p:cBhvr>
                                      <p:to>
                                        <p:strVal val="visible"/>
                                      </p:to>
                                    </p:set>
                                    <p:animEffect transition="in" filter="fade">
                                      <p:cBhvr>
                                        <p:cTn id="30" dur="2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chemeClr val="accent2">
                    <a:lumMod val="20000"/>
                    <a:lumOff val="80000"/>
                  </a:schemeClr>
                </a:solidFill>
                <a:latin typeface="+mj-lt"/>
                <a:ea typeface="+mj-ea"/>
                <a:cs typeface="+mj-cs"/>
              </a:rPr>
              <a:t>Familiar with Terms</a:t>
            </a:r>
            <a:endParaRPr lang="en-US" altLang="en-US" sz="2400" i="0" kern="1200" dirty="0">
              <a:solidFill>
                <a:schemeClr val="accent2">
                  <a:lumMod val="20000"/>
                  <a:lumOff val="80000"/>
                </a:schemeClr>
              </a:solidFill>
              <a:latin typeface="+mj-lt"/>
              <a:ea typeface="+mj-ea"/>
              <a:cs typeface="+mj-cs"/>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762000" y="971550"/>
            <a:ext cx="8255000" cy="3693319"/>
          </a:xfrm>
          <a:prstGeom prst="rect">
            <a:avLst/>
          </a:prstGeom>
          <a:solidFill>
            <a:schemeClr val="accent2">
              <a:lumMod val="60000"/>
              <a:lumOff val="40000"/>
            </a:schemeClr>
          </a:solid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a:defRPr/>
            </a:pPr>
            <a:r>
              <a:rPr lang="en-US" altLang="en-US" sz="1800" dirty="0"/>
              <a:t>What is </a:t>
            </a:r>
            <a:r>
              <a:rPr lang="en-US" altLang="en-US" sz="1800" u="sng" dirty="0"/>
              <a:t>Dispensationalism</a:t>
            </a:r>
            <a:r>
              <a:rPr lang="en-US" altLang="en-US" sz="1800" dirty="0"/>
              <a:t>? </a:t>
            </a:r>
          </a:p>
          <a:p>
            <a:pPr algn="just">
              <a:defRPr/>
            </a:pPr>
            <a:r>
              <a:rPr lang="en-US" altLang="en-US" sz="1800" dirty="0"/>
              <a:t>What are the “essentials” of Dispensationalism?</a:t>
            </a:r>
          </a:p>
          <a:p>
            <a:pPr algn="just">
              <a:defRPr/>
            </a:pPr>
            <a:endParaRPr lang="en-US" altLang="en-US" sz="1800" dirty="0"/>
          </a:p>
          <a:p>
            <a:pPr algn="just">
              <a:defRPr/>
            </a:pPr>
            <a:r>
              <a:rPr lang="en-US" altLang="en-US" sz="1800" b="0" dirty="0"/>
              <a:t>The framework and method of interpreting and understanding the Scriptures that:</a:t>
            </a:r>
          </a:p>
          <a:p>
            <a:pPr algn="just">
              <a:defRPr/>
            </a:pPr>
            <a:endParaRPr lang="en-US" altLang="en-US" sz="1800" b="0" dirty="0"/>
          </a:p>
          <a:p>
            <a:pPr lvl="1" algn="just">
              <a:buFont typeface="Wingdings" panose="05000000000000000000" pitchFamily="2" charset="2"/>
              <a:buChar char="ü"/>
              <a:defRPr/>
            </a:pPr>
            <a:r>
              <a:rPr lang="en-US" altLang="en-US" sz="1800" b="0" dirty="0"/>
              <a:t>Maintains a distinction between Israel and the Church</a:t>
            </a:r>
          </a:p>
          <a:p>
            <a:pPr marL="457200" lvl="1" indent="0" algn="just">
              <a:defRPr/>
            </a:pPr>
            <a:endParaRPr lang="en-US" altLang="en-US" sz="1800" b="0" dirty="0"/>
          </a:p>
          <a:p>
            <a:pPr lvl="1" algn="just">
              <a:buFont typeface="Wingdings" panose="05000000000000000000" pitchFamily="2" charset="2"/>
              <a:buChar char="ü"/>
              <a:defRPr/>
            </a:pPr>
            <a:r>
              <a:rPr lang="en-US" altLang="en-US" sz="1800" b="0" dirty="0"/>
              <a:t>Holds to a consistently literal hermeneutic in interpreting prophetic Scripture (and all of Scripture)</a:t>
            </a:r>
          </a:p>
          <a:p>
            <a:pPr marL="457200" lvl="1" indent="0" algn="just">
              <a:defRPr/>
            </a:pPr>
            <a:endParaRPr lang="en-US" altLang="en-US" sz="1800" b="0" dirty="0"/>
          </a:p>
          <a:p>
            <a:pPr lvl="1" algn="just">
              <a:buFont typeface="Wingdings" panose="05000000000000000000" pitchFamily="2" charset="2"/>
              <a:buChar char="ü"/>
              <a:defRPr/>
            </a:pPr>
            <a:r>
              <a:rPr lang="en-US" altLang="en-US" sz="1800" b="0" dirty="0"/>
              <a:t>Holds that God’s underlying purpose in the world is His own glory (doxological).</a:t>
            </a:r>
          </a:p>
        </p:txBody>
      </p:sp>
    </p:spTree>
    <p:extLst>
      <p:ext uri="{BB962C8B-B14F-4D97-AF65-F5344CB8AC3E}">
        <p14:creationId xmlns:p14="http://schemas.microsoft.com/office/powerpoint/2010/main" val="1412626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par>
                          <p:cTn id="11" fill="hold">
                            <p:stCondLst>
                              <p:cond delay="2000"/>
                            </p:stCondLst>
                            <p:childTnLst>
                              <p:par>
                                <p:cTn id="12" presetID="10" presetClass="entr" presetSubtype="0" fill="hold" grpId="0" nodeType="afterEffect">
                                  <p:stCondLst>
                                    <p:cond delay="125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2000"/>
                                        <p:tgtEl>
                                          <p:spTgt spid="4">
                                            <p:txEl>
                                              <p:pRg st="1" end="1"/>
                                            </p:txEl>
                                          </p:spTgt>
                                        </p:tgtEl>
                                      </p:cBhvr>
                                    </p:animEffect>
                                  </p:childTnLst>
                                </p:cTn>
                              </p:par>
                            </p:childTnLst>
                          </p:cTn>
                        </p:par>
                        <p:par>
                          <p:cTn id="15" fill="hold">
                            <p:stCondLst>
                              <p:cond delay="5250"/>
                            </p:stCondLst>
                            <p:childTnLst>
                              <p:par>
                                <p:cTn id="16" presetID="10" presetClass="entr" presetSubtype="0" fill="hold" grpId="0" nodeType="afterEffect">
                                  <p:stCondLst>
                                    <p:cond delay="125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2000"/>
                                        <p:tgtEl>
                                          <p:spTgt spid="4">
                                            <p:txEl>
                                              <p:pRg st="3" end="3"/>
                                            </p:txEl>
                                          </p:spTgt>
                                        </p:tgtEl>
                                      </p:cBhvr>
                                    </p:animEffect>
                                  </p:childTnLst>
                                </p:cTn>
                              </p:par>
                            </p:childTnLst>
                          </p:cTn>
                        </p:par>
                        <p:par>
                          <p:cTn id="19" fill="hold">
                            <p:stCondLst>
                              <p:cond delay="8500"/>
                            </p:stCondLst>
                            <p:childTnLst>
                              <p:par>
                                <p:cTn id="20" presetID="10" presetClass="entr" presetSubtype="0" fill="hold" grpId="0" nodeType="afterEffect">
                                  <p:stCondLst>
                                    <p:cond delay="200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2000"/>
                                        <p:tgtEl>
                                          <p:spTgt spid="4">
                                            <p:txEl>
                                              <p:pRg st="5" end="5"/>
                                            </p:txEl>
                                          </p:spTgt>
                                        </p:tgtEl>
                                      </p:cBhvr>
                                    </p:animEffect>
                                  </p:childTnLst>
                                </p:cTn>
                              </p:par>
                            </p:childTnLst>
                          </p:cTn>
                        </p:par>
                        <p:par>
                          <p:cTn id="23" fill="hold">
                            <p:stCondLst>
                              <p:cond delay="12500"/>
                            </p:stCondLst>
                            <p:childTnLst>
                              <p:par>
                                <p:cTn id="24" presetID="10" presetClass="entr" presetSubtype="0" fill="hold" grpId="0" nodeType="afterEffect">
                                  <p:stCondLst>
                                    <p:cond delay="200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fade">
                                      <p:cBhvr>
                                        <p:cTn id="26" dur="2000"/>
                                        <p:tgtEl>
                                          <p:spTgt spid="4">
                                            <p:txEl>
                                              <p:pRg st="7" end="7"/>
                                            </p:txEl>
                                          </p:spTgt>
                                        </p:tgtEl>
                                      </p:cBhvr>
                                    </p:animEffect>
                                  </p:childTnLst>
                                </p:cTn>
                              </p:par>
                            </p:childTnLst>
                          </p:cTn>
                        </p:par>
                        <p:par>
                          <p:cTn id="27" fill="hold">
                            <p:stCondLst>
                              <p:cond delay="16500"/>
                            </p:stCondLst>
                            <p:childTnLst>
                              <p:par>
                                <p:cTn id="28" presetID="10" presetClass="entr" presetSubtype="0" fill="hold" grpId="0" nodeType="afterEffect">
                                  <p:stCondLst>
                                    <p:cond delay="2000"/>
                                  </p:stCondLst>
                                  <p:childTnLst>
                                    <p:set>
                                      <p:cBhvr>
                                        <p:cTn id="29" dur="1" fill="hold">
                                          <p:stCondLst>
                                            <p:cond delay="0"/>
                                          </p:stCondLst>
                                        </p:cTn>
                                        <p:tgtEl>
                                          <p:spTgt spid="4">
                                            <p:txEl>
                                              <p:pRg st="9" end="9"/>
                                            </p:txEl>
                                          </p:spTgt>
                                        </p:tgtEl>
                                        <p:attrNameLst>
                                          <p:attrName>style.visibility</p:attrName>
                                        </p:attrNameLst>
                                      </p:cBhvr>
                                      <p:to>
                                        <p:strVal val="visible"/>
                                      </p:to>
                                    </p:set>
                                    <p:animEffect transition="in" filter="fade">
                                      <p:cBhvr>
                                        <p:cTn id="30" dur="2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chemeClr val="accent2">
                    <a:lumMod val="20000"/>
                    <a:lumOff val="80000"/>
                  </a:schemeClr>
                </a:solidFill>
                <a:latin typeface="+mj-lt"/>
                <a:ea typeface="+mj-ea"/>
                <a:cs typeface="+mj-cs"/>
              </a:rPr>
              <a:t>Familiar with Terms</a:t>
            </a:r>
            <a:endParaRPr lang="en-US" altLang="en-US" sz="2400" i="0" kern="1200" dirty="0">
              <a:solidFill>
                <a:schemeClr val="accent2">
                  <a:lumMod val="20000"/>
                  <a:lumOff val="80000"/>
                </a:schemeClr>
              </a:solidFill>
              <a:latin typeface="+mj-lt"/>
              <a:ea typeface="+mj-ea"/>
              <a:cs typeface="+mj-cs"/>
            </a:endParaRPr>
          </a:p>
        </p:txBody>
      </p:sp>
      <p:graphicFrame>
        <p:nvGraphicFramePr>
          <p:cNvPr id="5" name="Table 4">
            <a:extLst>
              <a:ext uri="{FF2B5EF4-FFF2-40B4-BE49-F238E27FC236}">
                <a16:creationId xmlns:a16="http://schemas.microsoft.com/office/drawing/2014/main" id="{504220C6-E483-485C-8AEB-3BB0F34FCA9C}"/>
              </a:ext>
            </a:extLst>
          </p:cNvPr>
          <p:cNvGraphicFramePr>
            <a:graphicFrameLocks noGrp="1"/>
          </p:cNvGraphicFramePr>
          <p:nvPr>
            <p:extLst>
              <p:ext uri="{D42A27DB-BD31-4B8C-83A1-F6EECF244321}">
                <p14:modId xmlns:p14="http://schemas.microsoft.com/office/powerpoint/2010/main" val="1752383078"/>
              </p:ext>
            </p:extLst>
          </p:nvPr>
        </p:nvGraphicFramePr>
        <p:xfrm>
          <a:off x="306103" y="1047750"/>
          <a:ext cx="8610600" cy="3383280"/>
        </p:xfrm>
        <a:graphic>
          <a:graphicData uri="http://schemas.openxmlformats.org/drawingml/2006/table">
            <a:tbl>
              <a:tblPr firstRow="1" bandRow="1">
                <a:tableStyleId>{5C22544A-7EE6-4342-B048-85BDC9FD1C3A}</a:tableStyleId>
              </a:tblPr>
              <a:tblGrid>
                <a:gridCol w="43053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370840">
                <a:tc>
                  <a:txBody>
                    <a:bodyPr/>
                    <a:lstStyle/>
                    <a:p>
                      <a:r>
                        <a:rPr lang="en-US" sz="1800" dirty="0">
                          <a:solidFill>
                            <a:schemeClr val="tx1"/>
                          </a:solidFill>
                        </a:rPr>
                        <a:t>Dispensationalism</a:t>
                      </a:r>
                    </a:p>
                    <a:p>
                      <a:r>
                        <a:rPr lang="en-US" sz="1800" b="0" dirty="0">
                          <a:solidFill>
                            <a:schemeClr val="tx1"/>
                          </a:solidFill>
                        </a:rPr>
                        <a:t>(Dispensational</a:t>
                      </a:r>
                      <a:r>
                        <a:rPr lang="en-US" sz="1800" b="0" baseline="0" dirty="0">
                          <a:solidFill>
                            <a:schemeClr val="tx1"/>
                          </a:solidFill>
                        </a:rPr>
                        <a:t> Theology)</a:t>
                      </a:r>
                      <a:endParaRPr lang="en-US" sz="1800" b="0" dirty="0">
                        <a:solidFill>
                          <a:schemeClr val="tx1"/>
                        </a:solidFill>
                      </a:endParaRPr>
                    </a:p>
                  </a:txBody>
                  <a:tcPr>
                    <a:solidFill>
                      <a:schemeClr val="accent6">
                        <a:lumMod val="20000"/>
                        <a:lumOff val="80000"/>
                      </a:schemeClr>
                    </a:solidFill>
                  </a:tcPr>
                </a:tc>
                <a:tc>
                  <a:txBody>
                    <a:bodyPr/>
                    <a:lstStyle/>
                    <a:p>
                      <a:r>
                        <a:rPr lang="en-US" sz="1800" dirty="0" err="1">
                          <a:solidFill>
                            <a:schemeClr val="tx1"/>
                          </a:solidFill>
                        </a:rPr>
                        <a:t>Covenantalism</a:t>
                      </a:r>
                      <a:endParaRPr lang="en-US" sz="1800" dirty="0">
                        <a:solidFill>
                          <a:schemeClr val="tx1"/>
                        </a:solidFill>
                      </a:endParaRPr>
                    </a:p>
                    <a:p>
                      <a:r>
                        <a:rPr lang="en-US" sz="1800" b="0" dirty="0">
                          <a:solidFill>
                            <a:schemeClr val="tx1"/>
                          </a:solidFill>
                        </a:rPr>
                        <a:t>(Covenant</a:t>
                      </a:r>
                      <a:r>
                        <a:rPr lang="en-US" sz="1800" b="0" baseline="0" dirty="0">
                          <a:solidFill>
                            <a:schemeClr val="tx1"/>
                          </a:solidFill>
                        </a:rPr>
                        <a:t> Theology</a:t>
                      </a:r>
                      <a:r>
                        <a:rPr lang="en-US" sz="1800" b="0" dirty="0">
                          <a:solidFill>
                            <a:schemeClr val="tx1"/>
                          </a:solidFill>
                        </a:rPr>
                        <a:t>) </a:t>
                      </a:r>
                    </a:p>
                  </a:txBody>
                  <a:tcPr>
                    <a:solidFill>
                      <a:schemeClr val="accent6">
                        <a:lumMod val="20000"/>
                        <a:lumOff val="80000"/>
                      </a:schemeClr>
                    </a:solidFill>
                  </a:tcPr>
                </a:tc>
                <a:extLst>
                  <a:ext uri="{0D108BD9-81ED-4DB2-BD59-A6C34878D82A}">
                    <a16:rowId xmlns:a16="http://schemas.microsoft.com/office/drawing/2014/main" val="10000"/>
                  </a:ext>
                </a:extLst>
              </a:tr>
              <a:tr h="365760">
                <a:tc>
                  <a:txBody>
                    <a:bodyPr/>
                    <a:lstStyle/>
                    <a:p>
                      <a:pPr marL="342900" indent="-342900" algn="just">
                        <a:buAutoNum type="arabicPeriod"/>
                      </a:pPr>
                      <a:r>
                        <a:rPr lang="en-US" sz="1800" baseline="0" dirty="0">
                          <a:solidFill>
                            <a:schemeClr val="bg1"/>
                          </a:solidFill>
                        </a:rPr>
                        <a:t>Maintains a distinction between Israel and the Church.</a:t>
                      </a:r>
                    </a:p>
                  </a:txBody>
                  <a:tcPr>
                    <a:solidFill>
                      <a:schemeClr val="accent2">
                        <a:lumMod val="40000"/>
                        <a:lumOff val="60000"/>
                      </a:schemeClr>
                    </a:solidFill>
                  </a:tcPr>
                </a:tc>
                <a:tc>
                  <a:txBody>
                    <a:bodyPr/>
                    <a:lstStyle/>
                    <a:p>
                      <a:pPr marL="342900" indent="-342900" algn="just">
                        <a:buAutoNum type="arabicPeriod"/>
                      </a:pPr>
                      <a:r>
                        <a:rPr lang="en-US" sz="1800" dirty="0">
                          <a:solidFill>
                            <a:schemeClr val="bg1"/>
                          </a:solidFill>
                        </a:rPr>
                        <a:t>Makes the Church</a:t>
                      </a:r>
                      <a:r>
                        <a:rPr lang="en-US" sz="1800" baseline="0" dirty="0">
                          <a:solidFill>
                            <a:schemeClr val="bg1"/>
                          </a:solidFill>
                        </a:rPr>
                        <a:t> and Israel interchangeable, or has the NT Church replacing OT Israel.</a:t>
                      </a:r>
                    </a:p>
                  </a:txBody>
                  <a:tcPr>
                    <a:solidFill>
                      <a:schemeClr val="accent2">
                        <a:lumMod val="40000"/>
                        <a:lumOff val="60000"/>
                      </a:schemeClr>
                    </a:solidFill>
                  </a:tcPr>
                </a:tc>
                <a:extLst>
                  <a:ext uri="{0D108BD9-81ED-4DB2-BD59-A6C34878D82A}">
                    <a16:rowId xmlns:a16="http://schemas.microsoft.com/office/drawing/2014/main" val="10001"/>
                  </a:ext>
                </a:extLst>
              </a:tr>
              <a:tr h="370840">
                <a:tc>
                  <a:txBody>
                    <a:bodyPr/>
                    <a:lstStyle/>
                    <a:p>
                      <a:pPr marL="342900" indent="-342900" algn="just">
                        <a:buFont typeface="+mj-lt"/>
                        <a:buAutoNum type="arabicPeriod" startAt="2"/>
                      </a:pPr>
                      <a:r>
                        <a:rPr lang="en-US" sz="1800" dirty="0"/>
                        <a:t>Holds to a consistently</a:t>
                      </a:r>
                      <a:r>
                        <a:rPr lang="en-US" sz="1800" baseline="0" dirty="0"/>
                        <a:t> literal hermeneutic, including when considering prophecy.</a:t>
                      </a:r>
                    </a:p>
                  </a:txBody>
                  <a:tcPr>
                    <a:solidFill>
                      <a:schemeClr val="accent6">
                        <a:lumMod val="20000"/>
                        <a:lumOff val="80000"/>
                      </a:schemeClr>
                    </a:solidFill>
                  </a:tcPr>
                </a:tc>
                <a:tc>
                  <a:txBody>
                    <a:bodyPr/>
                    <a:lstStyle/>
                    <a:p>
                      <a:pPr marL="342900" indent="-342900" algn="just">
                        <a:buFont typeface="+mj-lt"/>
                        <a:buAutoNum type="arabicPeriod" startAt="2"/>
                      </a:pPr>
                      <a:r>
                        <a:rPr lang="en-US" sz="1800" dirty="0"/>
                        <a:t>Holds to a generally more allegorical or symbolic</a:t>
                      </a:r>
                      <a:r>
                        <a:rPr lang="en-US" sz="1800" baseline="0" dirty="0"/>
                        <a:t> hermeneutic when interpreting prophetic Scriptures.</a:t>
                      </a:r>
                    </a:p>
                  </a:txBody>
                  <a:tcPr>
                    <a:solidFill>
                      <a:schemeClr val="accent6">
                        <a:lumMod val="20000"/>
                        <a:lumOff val="80000"/>
                      </a:schemeClr>
                    </a:solidFill>
                  </a:tcPr>
                </a:tc>
                <a:extLst>
                  <a:ext uri="{0D108BD9-81ED-4DB2-BD59-A6C34878D82A}">
                    <a16:rowId xmlns:a16="http://schemas.microsoft.com/office/drawing/2014/main" val="10002"/>
                  </a:ext>
                </a:extLst>
              </a:tr>
              <a:tr h="370840">
                <a:tc>
                  <a:txBody>
                    <a:bodyPr/>
                    <a:lstStyle/>
                    <a:p>
                      <a:pPr marL="342900" indent="-342900" algn="just">
                        <a:buFont typeface="+mj-lt"/>
                        <a:buAutoNum type="arabicPeriod" startAt="3"/>
                      </a:pPr>
                      <a:r>
                        <a:rPr lang="en-US" sz="1800" dirty="0">
                          <a:solidFill>
                            <a:schemeClr val="bg1"/>
                          </a:solidFill>
                        </a:rPr>
                        <a:t>Holds that the underlying purpose of God and theme of Scripture is His own glory (doxological).</a:t>
                      </a:r>
                    </a:p>
                  </a:txBody>
                  <a:tcPr>
                    <a:solidFill>
                      <a:schemeClr val="accent2">
                        <a:lumMod val="40000"/>
                        <a:lumOff val="60000"/>
                      </a:schemeClr>
                    </a:solidFill>
                  </a:tcPr>
                </a:tc>
                <a:tc>
                  <a:txBody>
                    <a:bodyPr/>
                    <a:lstStyle/>
                    <a:p>
                      <a:pPr marL="342900" indent="-342900" algn="just">
                        <a:buFont typeface="+mj-lt"/>
                        <a:buAutoNum type="arabicPeriod" startAt="3"/>
                      </a:pPr>
                      <a:r>
                        <a:rPr lang="en-US" sz="1800" dirty="0">
                          <a:solidFill>
                            <a:schemeClr val="bg1"/>
                          </a:solidFill>
                        </a:rPr>
                        <a:t>Holds that the underlying</a:t>
                      </a:r>
                      <a:r>
                        <a:rPr lang="en-US" sz="1800" baseline="0" dirty="0">
                          <a:solidFill>
                            <a:schemeClr val="bg1"/>
                          </a:solidFill>
                        </a:rPr>
                        <a:t> purpose of God and theme of Scripture is the salvation of man (soteriological).</a:t>
                      </a:r>
                      <a:endParaRPr lang="en-US" sz="1800" dirty="0">
                        <a:solidFill>
                          <a:schemeClr val="bg1"/>
                        </a:solidFill>
                      </a:endParaRPr>
                    </a:p>
                  </a:txBody>
                  <a:tcPr>
                    <a:solidFill>
                      <a:schemeClr val="accent2">
                        <a:lumMod val="40000"/>
                        <a:lumOff val="6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2977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304800" y="285750"/>
            <a:ext cx="8458199"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chemeClr val="accent2">
                    <a:lumMod val="20000"/>
                    <a:lumOff val="80000"/>
                  </a:schemeClr>
                </a:solidFill>
                <a:latin typeface="+mj-lt"/>
                <a:ea typeface="+mj-ea"/>
                <a:cs typeface="+mj-cs"/>
              </a:rPr>
              <a:t>Five Myths (accusations) Concerning Dispensationalism</a:t>
            </a:r>
            <a:endParaRPr lang="en-US" altLang="en-US" sz="2400" i="0" kern="1200" dirty="0">
              <a:solidFill>
                <a:schemeClr val="accent2">
                  <a:lumMod val="20000"/>
                  <a:lumOff val="80000"/>
                </a:schemeClr>
              </a:solidFill>
              <a:latin typeface="+mj-lt"/>
              <a:ea typeface="+mj-ea"/>
              <a:cs typeface="+mj-cs"/>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381000" y="1038820"/>
            <a:ext cx="8636000" cy="1200329"/>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285750" indent="-285750" algn="just">
              <a:lnSpc>
                <a:spcPct val="150000"/>
              </a:lnSpc>
              <a:buFont typeface="Wingdings" panose="05000000000000000000" pitchFamily="2" charset="2"/>
              <a:buChar char="§"/>
            </a:pPr>
            <a:r>
              <a:rPr lang="en-US" altLang="en-US" sz="1800" dirty="0"/>
              <a:t>Myth 1:  Dispensationalism teaches </a:t>
            </a:r>
            <a:r>
              <a:rPr lang="en-US" altLang="en-US" sz="1800" u="sng" dirty="0"/>
              <a:t>multiple</a:t>
            </a:r>
            <a:r>
              <a:rPr lang="en-US" altLang="en-US" sz="1800" dirty="0"/>
              <a:t> ways of salvation</a:t>
            </a:r>
          </a:p>
          <a:p>
            <a:pPr marL="285750" indent="-285750" algn="just">
              <a:lnSpc>
                <a:spcPct val="150000"/>
              </a:lnSpc>
              <a:buFont typeface="Wingdings" panose="05000000000000000000" pitchFamily="2" charset="2"/>
              <a:buChar char="§"/>
            </a:pPr>
            <a:r>
              <a:rPr lang="en-US" altLang="en-US" sz="1800" dirty="0"/>
              <a:t>Myth 2: Dispensationalism is inherently </a:t>
            </a:r>
            <a:r>
              <a:rPr lang="en-US" altLang="en-US" sz="1800" u="sng" dirty="0"/>
              <a:t>Arminian</a:t>
            </a:r>
          </a:p>
          <a:p>
            <a:pPr marL="285750" indent="-285750" algn="just">
              <a:buFont typeface="Wingdings" panose="05000000000000000000" pitchFamily="2" charset="2"/>
              <a:buChar char="§"/>
            </a:pPr>
            <a:endParaRPr lang="en-US" altLang="en-US" sz="1800" dirty="0"/>
          </a:p>
        </p:txBody>
      </p:sp>
    </p:spTree>
    <p:extLst>
      <p:ext uri="{BB962C8B-B14F-4D97-AF65-F5344CB8AC3E}">
        <p14:creationId xmlns:p14="http://schemas.microsoft.com/office/powerpoint/2010/main" val="7955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20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304800" y="285750"/>
            <a:ext cx="8458199"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chemeClr val="accent2">
                    <a:lumMod val="20000"/>
                    <a:lumOff val="80000"/>
                  </a:schemeClr>
                </a:solidFill>
                <a:latin typeface="+mj-lt"/>
                <a:ea typeface="+mj-ea"/>
                <a:cs typeface="+mj-cs"/>
              </a:rPr>
              <a:t>What is Arminianism?</a:t>
            </a:r>
            <a:endParaRPr lang="en-US" altLang="en-US" sz="2400" i="0" kern="1200" dirty="0">
              <a:solidFill>
                <a:schemeClr val="accent2">
                  <a:lumMod val="20000"/>
                  <a:lumOff val="80000"/>
                </a:schemeClr>
              </a:solidFill>
              <a:latin typeface="+mj-lt"/>
              <a:ea typeface="+mj-ea"/>
              <a:cs typeface="+mj-cs"/>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381000" y="895350"/>
            <a:ext cx="8636000" cy="2308324"/>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a:buFontTx/>
              <a:buNone/>
            </a:pPr>
            <a:r>
              <a:rPr lang="en-US" altLang="en-US" sz="1800" b="0" i="0" dirty="0"/>
              <a:t>In 1610 the students of Jacob Arminius (a Dutch seminary professor) constructed </a:t>
            </a:r>
            <a:r>
              <a:rPr lang="en-US" altLang="en-US" sz="1800" i="0" u="sng" dirty="0"/>
              <a:t>five</a:t>
            </a:r>
            <a:r>
              <a:rPr lang="en-US" altLang="en-US" sz="1800" b="0" i="0" dirty="0"/>
              <a:t> articles of faith based on his teachings.  His followers, being known as </a:t>
            </a:r>
            <a:r>
              <a:rPr lang="en-US" altLang="en-US" sz="1800" b="0" i="0" dirty="0" err="1"/>
              <a:t>Arminians</a:t>
            </a:r>
            <a:r>
              <a:rPr lang="en-US" altLang="en-US" sz="1800" b="0" i="0" dirty="0"/>
              <a:t>, presented these five doctrines to the state of Holland in the form of a “Remonstrance” (i.e. a protest).  The </a:t>
            </a:r>
            <a:r>
              <a:rPr lang="en-US" altLang="en-US" sz="1800" b="0" i="0" dirty="0" err="1"/>
              <a:t>Arminians</a:t>
            </a:r>
            <a:r>
              <a:rPr lang="en-US" altLang="en-US" sz="1800" b="0" i="0" dirty="0"/>
              <a:t> were protesting the Belgic Confession of Faith (1561) and the Heidelberg Catechism (1563) both based upon the historic teachings of the Church, wanting these historic teachings to be changed to reflect their own.  Their teachings are summarized by five points.</a:t>
            </a:r>
          </a:p>
        </p:txBody>
      </p:sp>
    </p:spTree>
    <p:extLst>
      <p:ext uri="{BB962C8B-B14F-4D97-AF65-F5344CB8AC3E}">
        <p14:creationId xmlns:p14="http://schemas.microsoft.com/office/powerpoint/2010/main" val="4193706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304800" y="285750"/>
            <a:ext cx="8458199"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chemeClr val="accent2">
                    <a:lumMod val="20000"/>
                    <a:lumOff val="80000"/>
                  </a:schemeClr>
                </a:solidFill>
                <a:latin typeface="+mj-lt"/>
                <a:ea typeface="+mj-ea"/>
                <a:cs typeface="+mj-cs"/>
              </a:rPr>
              <a:t>What is Arminianism?</a:t>
            </a:r>
            <a:endParaRPr lang="en-US" altLang="en-US" sz="2400" i="0" kern="1200" dirty="0">
              <a:solidFill>
                <a:schemeClr val="accent2">
                  <a:lumMod val="20000"/>
                  <a:lumOff val="80000"/>
                </a:schemeClr>
              </a:solidFill>
              <a:latin typeface="+mj-lt"/>
              <a:ea typeface="+mj-ea"/>
              <a:cs typeface="+mj-cs"/>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381000" y="895350"/>
            <a:ext cx="8636000" cy="4370427"/>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indent="-342900" algn="just">
              <a:buAutoNum type="arabicPeriod"/>
            </a:pPr>
            <a:r>
              <a:rPr lang="en-US" altLang="en-US" sz="1800" i="0" dirty="0"/>
              <a:t>Free</a:t>
            </a:r>
            <a:r>
              <a:rPr lang="en-US" altLang="en-US" sz="1800" b="0" i="0" dirty="0"/>
              <a:t> </a:t>
            </a:r>
            <a:r>
              <a:rPr lang="en-US" altLang="en-US" sz="1800" i="0" u="sng" dirty="0"/>
              <a:t>will</a:t>
            </a:r>
            <a:r>
              <a:rPr lang="en-US" altLang="en-US" sz="1800" b="0" i="0" dirty="0"/>
              <a:t> or human </a:t>
            </a:r>
            <a:r>
              <a:rPr lang="en-US" altLang="en-US" sz="1800" i="0" u="sng" dirty="0"/>
              <a:t>ability</a:t>
            </a:r>
            <a:r>
              <a:rPr lang="en-US" altLang="en-US" sz="1800" b="0" i="0" dirty="0"/>
              <a:t> – man has the will and ability in himself to come to God, and does not need to be regenerated by the Spirit.  Faith is man’s act and precedes the new birth.  Faith is the sinner’s gift to God; it is man’s contribution to salvation.</a:t>
            </a:r>
          </a:p>
          <a:p>
            <a:pPr marL="342900" indent="-342900" algn="just">
              <a:buAutoNum type="arabicPeriod"/>
            </a:pPr>
            <a:r>
              <a:rPr lang="en-US" altLang="en-US" sz="1800" i="0" u="sng" dirty="0"/>
              <a:t>Conditional</a:t>
            </a:r>
            <a:r>
              <a:rPr lang="en-US" altLang="en-US" sz="1800" b="0" i="0" dirty="0"/>
              <a:t> election – God’s choice of certain individuals unto salvation before the foundation of the world was </a:t>
            </a:r>
            <a:r>
              <a:rPr lang="en-US" altLang="en-US" sz="1800" b="0" i="0" u="sng" dirty="0"/>
              <a:t>based</a:t>
            </a:r>
            <a:r>
              <a:rPr lang="en-US" altLang="en-US" sz="1800" b="0" i="0" dirty="0"/>
              <a:t> upon His foreseeing that they would respond to His call.  Thus the sinner’s choice of Christ, not God’s choice of the sinner, is the ultimate cause of salvation.</a:t>
            </a:r>
          </a:p>
          <a:p>
            <a:pPr marL="342900" indent="-342900" algn="just">
              <a:buAutoNum type="arabicPeriod"/>
            </a:pPr>
            <a:r>
              <a:rPr lang="en-US" altLang="en-US" sz="1800" i="0" u="sng" dirty="0"/>
              <a:t>Universal</a:t>
            </a:r>
            <a:r>
              <a:rPr lang="en-US" altLang="en-US" sz="1800" b="0" i="0" dirty="0"/>
              <a:t> redemption or general atonement – Christ’s redeeming work made it possible for everyone to be saved but did not actually secure the salvation of anyone.  Christ’s redemption becomes effective only if man chooses to accept it.</a:t>
            </a:r>
          </a:p>
          <a:p>
            <a:pPr algn="just">
              <a:buFontTx/>
              <a:buAutoNum type="arabicPeriod"/>
            </a:pPr>
            <a:endParaRPr lang="en-US" altLang="en-US" sz="1800" b="0" i="0" dirty="0"/>
          </a:p>
          <a:p>
            <a:pPr algn="just">
              <a:buFontTx/>
              <a:buAutoNum type="arabicPeriod"/>
            </a:pPr>
            <a:endParaRPr lang="en-US" altLang="en-US" sz="1800" b="0" i="0" dirty="0"/>
          </a:p>
          <a:p>
            <a:pPr algn="just"/>
            <a:endParaRPr lang="en-US" altLang="en-US" sz="1800" b="0" i="0" dirty="0"/>
          </a:p>
        </p:txBody>
      </p:sp>
    </p:spTree>
    <p:extLst>
      <p:ext uri="{BB962C8B-B14F-4D97-AF65-F5344CB8AC3E}">
        <p14:creationId xmlns:p14="http://schemas.microsoft.com/office/powerpoint/2010/main" val="1632285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childTnLst>
                          </p:cTn>
                        </p:par>
                        <p:par>
                          <p:cTn id="8" fill="hold">
                            <p:stCondLst>
                              <p:cond delay="2000"/>
                            </p:stCondLst>
                            <p:childTnLst>
                              <p:par>
                                <p:cTn id="9" presetID="10" presetClass="entr" presetSubtype="0" fill="hold" grpId="0" nodeType="afterEffect">
                                  <p:stCondLst>
                                    <p:cond delay="2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20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2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just" defTabSz="914400" rtl="0" eaLnBrk="1" fontAlgn="base" latinLnBrk="0" hangingPunct="1">
          <a:lnSpc>
            <a:spcPct val="100000"/>
          </a:lnSpc>
          <a:spcBef>
            <a:spcPct val="0"/>
          </a:spcBef>
          <a:spcAft>
            <a:spcPct val="0"/>
          </a:spcAft>
          <a:buClrTx/>
          <a:buSzTx/>
          <a:buFontTx/>
          <a:buNone/>
          <a:tabLst/>
          <a:defRPr kumimoji="0" lang="en-US" sz="3200" b="1" i="1" u="none" strike="noStrike" cap="none" normalizeH="0" baseline="0" smtClean="0">
            <a:ln>
              <a:noFill/>
            </a:ln>
            <a:solidFill>
              <a:schemeClr val="bg1"/>
            </a:solidFill>
            <a:effectLst/>
            <a:latin typeface="Century Gothi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just" defTabSz="914400" rtl="0" eaLnBrk="1" fontAlgn="base" latinLnBrk="0" hangingPunct="1">
          <a:lnSpc>
            <a:spcPct val="100000"/>
          </a:lnSpc>
          <a:spcBef>
            <a:spcPct val="0"/>
          </a:spcBef>
          <a:spcAft>
            <a:spcPct val="0"/>
          </a:spcAft>
          <a:buClrTx/>
          <a:buSzTx/>
          <a:buFontTx/>
          <a:buNone/>
          <a:tabLst/>
          <a:defRPr kumimoji="0" lang="en-US" sz="3200" b="1" i="1" u="none" strike="noStrike" cap="none" normalizeH="0" baseline="0" smtClean="0">
            <a:ln>
              <a:noFill/>
            </a:ln>
            <a:solidFill>
              <a:schemeClr val="bg1"/>
            </a:solidFill>
            <a:effectLst/>
            <a:latin typeface="Century Gothi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9586</TotalTime>
  <Words>1550</Words>
  <Application>Microsoft Office PowerPoint</Application>
  <PresentationFormat>On-screen Show (16:9)</PresentationFormat>
  <Paragraphs>111</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Abadi</vt:lpstr>
      <vt:lpstr>Arial</vt:lpstr>
      <vt:lpstr>Calibri</vt:lpstr>
      <vt:lpstr>Century Gothic</vt:lpstr>
      <vt:lpstr>Tw Cen MT</vt:lpstr>
      <vt:lpstr>Wingdings</vt:lpstr>
      <vt:lpstr>Default Design</vt:lpstr>
      <vt:lpstr>What Dispensationalism is Not  Futuristic Premillennialism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Dispensationalism?  Futuristic Premillennialism </vt:lpstr>
    </vt:vector>
  </TitlesOfParts>
  <Company>Hope Community Bible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K Godfrey</dc:creator>
  <cp:lastModifiedBy>Ed Godfrey</cp:lastModifiedBy>
  <cp:revision>323</cp:revision>
  <dcterms:created xsi:type="dcterms:W3CDTF">2009-09-05T17:28:57Z</dcterms:created>
  <dcterms:modified xsi:type="dcterms:W3CDTF">2021-10-09T19:24:12Z</dcterms:modified>
</cp:coreProperties>
</file>